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nva Sans" panose="020B0604020202020204" charset="0"/>
      <p:regular r:id="rId15"/>
    </p:embeddedFont>
    <p:embeddedFont>
      <p:font typeface="Canva Sans Bold" panose="020B0604020202020204" charset="0"/>
      <p:regular r:id="rId16"/>
    </p:embeddedFont>
    <p:embeddedFont>
      <p:font typeface="DM Sans Bold" panose="020B0604020202020204" charset="0"/>
      <p:regular r:id="rId17"/>
    </p:embeddedFont>
    <p:embeddedFont>
      <p:font typeface="Open Sans Extra Bold" panose="020B0604020202020204" charset="0"/>
      <p:regular r:id="rId18"/>
    </p:embeddedFont>
    <p:embeddedFont>
      <p:font typeface="Poppins" panose="020B0502040204020203" pitchFamily="2" charset="0"/>
      <p:regular r:id="rId19"/>
    </p:embeddedFont>
    <p:embeddedFont>
      <p:font typeface="Poppi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svg>
</file>

<file path=ppt/media/image2.svg>
</file>

<file path=ppt/media/image3.jpeg>
</file>

<file path=ppt/media/image4.png>
</file>

<file path=ppt/media/image5.sv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392544" y="4154952"/>
            <a:ext cx="1195815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gradFill rotWithShape="1">
              <a:gsLst>
                <a:gs pos="0">
                  <a:srgbClr val="000000">
                    <a:alpha val="100000"/>
                  </a:srgbClr>
                </a:gs>
                <a:gs pos="100000">
                  <a:srgbClr val="3533CD">
                    <a:alpha val="100000"/>
                  </a:srgbClr>
                </a:gs>
              </a:gsLst>
              <a:lin ang="0"/>
            </a:gradFill>
          </p:spPr>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5" name="Freeform 5"/>
          <p:cNvSpPr/>
          <p:nvPr/>
        </p:nvSpPr>
        <p:spPr>
          <a:xfrm>
            <a:off x="11208957" y="-1011147"/>
            <a:ext cx="2647750" cy="2647750"/>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0380940" y="649592"/>
            <a:ext cx="7516996" cy="8987817"/>
            <a:chOff x="0" y="0"/>
            <a:chExt cx="8603361" cy="10286746"/>
          </a:xfrm>
        </p:grpSpPr>
        <p:sp>
          <p:nvSpPr>
            <p:cNvPr id="7" name="Freeform 7"/>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t="-12765" b="-12765"/>
              </a:stretch>
            </a:blipFill>
          </p:spPr>
        </p:sp>
      </p:grpSp>
      <p:sp>
        <p:nvSpPr>
          <p:cNvPr id="8" name="Freeform 8"/>
          <p:cNvSpPr/>
          <p:nvPr/>
        </p:nvSpPr>
        <p:spPr>
          <a:xfrm>
            <a:off x="-295175" y="8630507"/>
            <a:ext cx="2647750" cy="2647750"/>
          </a:xfrm>
          <a:custGeom>
            <a:avLst/>
            <a:gdLst/>
            <a:ahLst/>
            <a:cxnLst/>
            <a:rect l="l" t="t" r="r" b="b"/>
            <a:pathLst>
              <a:path w="2647750" h="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551814" y="1862936"/>
            <a:ext cx="8769608" cy="1025395"/>
          </a:xfrm>
          <a:prstGeom prst="rect">
            <a:avLst/>
          </a:prstGeom>
        </p:spPr>
        <p:txBody>
          <a:bodyPr lIns="0" tIns="0" rIns="0" bIns="0" rtlCol="0" anchor="t">
            <a:spAutoFit/>
          </a:bodyPr>
          <a:lstStyle/>
          <a:p>
            <a:pPr algn="ctr">
              <a:lnSpc>
                <a:spcPts val="8376"/>
              </a:lnSpc>
            </a:pPr>
            <a:r>
              <a:rPr lang="en-US" sz="5983" b="1">
                <a:solidFill>
                  <a:srgbClr val="38B6FF"/>
                </a:solidFill>
                <a:latin typeface="Canva Sans Bold"/>
                <a:ea typeface="Canva Sans Bold"/>
                <a:cs typeface="Canva Sans Bold"/>
                <a:sym typeface="Canva Sans Bold"/>
              </a:rPr>
              <a:t>GE107 : TINKERING LAB</a:t>
            </a:r>
          </a:p>
        </p:txBody>
      </p:sp>
      <p:sp>
        <p:nvSpPr>
          <p:cNvPr id="10" name="TextBox 10"/>
          <p:cNvSpPr txBox="1"/>
          <p:nvPr/>
        </p:nvSpPr>
        <p:spPr>
          <a:xfrm>
            <a:off x="7808291" y="2783556"/>
            <a:ext cx="5826562" cy="913038"/>
          </a:xfrm>
          <a:prstGeom prst="rect">
            <a:avLst/>
          </a:prstGeom>
        </p:spPr>
        <p:txBody>
          <a:bodyPr lIns="0" tIns="0" rIns="0" bIns="0" rtlCol="0" anchor="t">
            <a:spAutoFit/>
          </a:bodyPr>
          <a:lstStyle/>
          <a:p>
            <a:pPr algn="ctr">
              <a:lnSpc>
                <a:spcPts val="7425"/>
              </a:lnSpc>
            </a:pPr>
            <a:r>
              <a:rPr lang="en-US" sz="5303" b="1">
                <a:solidFill>
                  <a:srgbClr val="FFFFFF"/>
                </a:solidFill>
                <a:latin typeface="Canva Sans Bold"/>
                <a:ea typeface="Canva Sans Bold"/>
                <a:cs typeface="Canva Sans Bold"/>
                <a:sym typeface="Canva Sans Bold"/>
              </a:rPr>
              <a:t>GROUP PRO</a:t>
            </a:r>
            <a:r>
              <a:rPr lang="en-US" sz="5303" b="1">
                <a:solidFill>
                  <a:srgbClr val="000000"/>
                </a:solidFill>
                <a:latin typeface="Canva Sans Bold"/>
                <a:ea typeface="Canva Sans Bold"/>
                <a:cs typeface="Canva Sans Bold"/>
                <a:sym typeface="Canva Sans Bold"/>
              </a:rPr>
              <a:t>JECT</a:t>
            </a:r>
            <a:r>
              <a:rPr lang="en-US" sz="5303" b="1">
                <a:solidFill>
                  <a:srgbClr val="38B6FF"/>
                </a:solidFill>
                <a:latin typeface="Canva Sans Bold"/>
                <a:ea typeface="Canva Sans Bold"/>
                <a:cs typeface="Canva Sans Bold"/>
                <a:sym typeface="Canva Sans Bold"/>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2812742" y="141605"/>
            <a:ext cx="11500009"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Contribution of Each Team Member</a:t>
            </a:r>
          </a:p>
        </p:txBody>
      </p:sp>
      <p:sp>
        <p:nvSpPr>
          <p:cNvPr id="3" name="TextBox 3"/>
          <p:cNvSpPr txBox="1"/>
          <p:nvPr/>
        </p:nvSpPr>
        <p:spPr>
          <a:xfrm>
            <a:off x="0" y="1490305"/>
            <a:ext cx="11726605" cy="880422"/>
          </a:xfrm>
          <a:prstGeom prst="rect">
            <a:avLst/>
          </a:prstGeom>
        </p:spPr>
        <p:txBody>
          <a:bodyPr lIns="0" tIns="0" rIns="0" bIns="0" rtlCol="0" anchor="t">
            <a:spAutoFit/>
          </a:bodyPr>
          <a:lstStyle/>
          <a:p>
            <a:pPr algn="ctr">
              <a:lnSpc>
                <a:spcPts val="7218"/>
              </a:lnSpc>
            </a:pPr>
            <a:r>
              <a:rPr lang="en-US" sz="5156" b="1">
                <a:solidFill>
                  <a:srgbClr val="FFFFFF"/>
                </a:solidFill>
                <a:latin typeface="Canva Sans Bold"/>
                <a:ea typeface="Canva Sans Bold"/>
                <a:cs typeface="Canva Sans Bold"/>
                <a:sym typeface="Canva Sans Bold"/>
              </a:rPr>
              <a:t>YOGESH KUMAR (2023CEB1055)</a:t>
            </a:r>
          </a:p>
        </p:txBody>
      </p:sp>
      <p:sp>
        <p:nvSpPr>
          <p:cNvPr id="4" name="TextBox 4"/>
          <p:cNvSpPr txBox="1"/>
          <p:nvPr/>
        </p:nvSpPr>
        <p:spPr>
          <a:xfrm>
            <a:off x="661988" y="2431891"/>
            <a:ext cx="17032491" cy="1780540"/>
          </a:xfrm>
          <a:prstGeom prst="rect">
            <a:avLst/>
          </a:prstGeom>
        </p:spPr>
        <p:txBody>
          <a:bodyPr lIns="0" tIns="0" rIns="0" bIns="0" rtlCol="0" anchor="t">
            <a:spAutoFit/>
          </a:bodyPr>
          <a:lstStyle/>
          <a:p>
            <a:pPr algn="l">
              <a:lnSpc>
                <a:spcPts val="4759"/>
              </a:lnSpc>
            </a:pPr>
            <a:r>
              <a:rPr lang="en-US" sz="3399" dirty="0">
                <a:solidFill>
                  <a:srgbClr val="FFFFFF"/>
                </a:solidFill>
                <a:latin typeface="Canva Sans"/>
                <a:ea typeface="Canva Sans"/>
                <a:cs typeface="Canva Sans"/>
                <a:sym typeface="Canva Sans"/>
              </a:rPr>
              <a:t>My work is to find the data about the project from the web and to find details about the project. How and when things should be done and In what way should be done. Like Project plan.</a:t>
            </a:r>
          </a:p>
        </p:txBody>
      </p:sp>
      <p:sp>
        <p:nvSpPr>
          <p:cNvPr id="5" name="TextBox 5"/>
          <p:cNvSpPr txBox="1"/>
          <p:nvPr/>
        </p:nvSpPr>
        <p:spPr>
          <a:xfrm>
            <a:off x="457200" y="4446388"/>
            <a:ext cx="8863012" cy="874214"/>
          </a:xfrm>
          <a:prstGeom prst="rect">
            <a:avLst/>
          </a:prstGeom>
        </p:spPr>
        <p:txBody>
          <a:bodyPr wrap="square" lIns="0" tIns="0" rIns="0" bIns="0" rtlCol="0" anchor="t">
            <a:spAutoFit/>
          </a:bodyPr>
          <a:lstStyle/>
          <a:p>
            <a:pPr algn="ctr">
              <a:lnSpc>
                <a:spcPts val="7279"/>
              </a:lnSpc>
            </a:pPr>
            <a:r>
              <a:rPr lang="en-US" sz="5199" b="1" dirty="0">
                <a:solidFill>
                  <a:srgbClr val="FFFFFF"/>
                </a:solidFill>
                <a:latin typeface="Canva Sans Bold"/>
                <a:ea typeface="Canva Sans Bold"/>
                <a:cs typeface="Canva Sans Bold"/>
                <a:sym typeface="Canva Sans Bold"/>
              </a:rPr>
              <a:t>SHUBHAM(2023CEB1048)</a:t>
            </a:r>
          </a:p>
        </p:txBody>
      </p:sp>
      <p:sp>
        <p:nvSpPr>
          <p:cNvPr id="6" name="TextBox 6"/>
          <p:cNvSpPr txBox="1"/>
          <p:nvPr/>
        </p:nvSpPr>
        <p:spPr>
          <a:xfrm>
            <a:off x="681038" y="5267087"/>
            <a:ext cx="16597312" cy="2380615"/>
          </a:xfrm>
          <a:prstGeom prst="rect">
            <a:avLst/>
          </a:prstGeom>
        </p:spPr>
        <p:txBody>
          <a:bodyPr lIns="0" tIns="0" rIns="0" bIns="0" rtlCol="0" anchor="t">
            <a:spAutoFit/>
          </a:bodyPr>
          <a:lstStyle/>
          <a:p>
            <a:pPr algn="l">
              <a:lnSpc>
                <a:spcPts val="4759"/>
              </a:lnSpc>
            </a:pPr>
            <a:r>
              <a:rPr lang="en-US" sz="3399">
                <a:solidFill>
                  <a:srgbClr val="FFFFFF"/>
                </a:solidFill>
                <a:latin typeface="Canva Sans"/>
                <a:ea typeface="Canva Sans"/>
                <a:cs typeface="Canva Sans"/>
                <a:sym typeface="Canva Sans"/>
              </a:rPr>
              <a:t>Programming the Arduino to capture and transmit IR signals from remote controls. Installation including necessary libraries for IR control.</a:t>
            </a:r>
          </a:p>
          <a:p>
            <a:pPr algn="l">
              <a:lnSpc>
                <a:spcPts val="4759"/>
              </a:lnSpc>
            </a:pPr>
            <a:endParaRPr lang="en-US" sz="3399">
              <a:solidFill>
                <a:srgbClr val="FFFFFF"/>
              </a:solidFill>
              <a:latin typeface="Canva Sans"/>
              <a:ea typeface="Canva Sans"/>
              <a:cs typeface="Canva Sans"/>
              <a:sym typeface="Canva Sans"/>
            </a:endParaRPr>
          </a:p>
          <a:p>
            <a:pPr algn="ctr">
              <a:lnSpc>
                <a:spcPts val="4759"/>
              </a:lnSpc>
            </a:pPr>
            <a:r>
              <a:rPr lang="en-US" sz="3399">
                <a:solidFill>
                  <a:srgbClr val="FFFFFF"/>
                </a:solidFill>
                <a:latin typeface="Canva Sans"/>
                <a:ea typeface="Canva Sans"/>
                <a:cs typeface="Canva Sans"/>
                <a:sym typeface="Canva Sans"/>
              </a:rPr>
              <a:t> </a:t>
            </a:r>
          </a:p>
        </p:txBody>
      </p:sp>
      <p:sp>
        <p:nvSpPr>
          <p:cNvPr id="7" name="TextBox 7"/>
          <p:cNvSpPr txBox="1"/>
          <p:nvPr/>
        </p:nvSpPr>
        <p:spPr>
          <a:xfrm>
            <a:off x="661988" y="6705362"/>
            <a:ext cx="8074223"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MANSHU(2023CEB1040)</a:t>
            </a:r>
          </a:p>
        </p:txBody>
      </p:sp>
      <p:sp>
        <p:nvSpPr>
          <p:cNvPr id="8" name="TextBox 8"/>
          <p:cNvSpPr txBox="1"/>
          <p:nvPr/>
        </p:nvSpPr>
        <p:spPr>
          <a:xfrm>
            <a:off x="661988" y="7704852"/>
            <a:ext cx="16921463" cy="1780540"/>
          </a:xfrm>
          <a:prstGeom prst="rect">
            <a:avLst/>
          </a:prstGeom>
        </p:spPr>
        <p:txBody>
          <a:bodyPr lIns="0" tIns="0" rIns="0" bIns="0" rtlCol="0" anchor="t">
            <a:spAutoFit/>
          </a:bodyPr>
          <a:lstStyle/>
          <a:p>
            <a:pPr algn="l">
              <a:lnSpc>
                <a:spcPts val="4759"/>
              </a:lnSpc>
            </a:pPr>
            <a:r>
              <a:rPr lang="en-US" sz="3399">
                <a:solidFill>
                  <a:srgbClr val="FFFFFF"/>
                </a:solidFill>
                <a:latin typeface="Canva Sans"/>
                <a:ea typeface="Canva Sans"/>
                <a:cs typeface="Canva Sans"/>
                <a:sym typeface="Canva Sans"/>
              </a:rPr>
              <a:t>Integration of Wi-Fi communication for remote access and voice command functionality  and  Programming the Arduino.</a:t>
            </a:r>
          </a:p>
          <a:p>
            <a:pPr algn="ctr">
              <a:lnSpc>
                <a:spcPts val="4759"/>
              </a:lnSpc>
            </a:pPr>
            <a:endParaRPr lang="en-US" sz="3399">
              <a:solidFill>
                <a:srgbClr val="FFFFFF"/>
              </a:solidFill>
              <a:latin typeface="Canva Sans"/>
              <a:ea typeface="Canva Sans"/>
              <a:cs typeface="Canva Sans"/>
              <a:sym typeface="Canv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32406" y="141605"/>
            <a:ext cx="9625132"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AMEEN KALER(2023CEB1023)</a:t>
            </a:r>
          </a:p>
        </p:txBody>
      </p:sp>
      <p:sp>
        <p:nvSpPr>
          <p:cNvPr id="3" name="TextBox 3"/>
          <p:cNvSpPr txBox="1"/>
          <p:nvPr/>
        </p:nvSpPr>
        <p:spPr>
          <a:xfrm>
            <a:off x="332406" y="1192941"/>
            <a:ext cx="15069962" cy="1180465"/>
          </a:xfrm>
          <a:prstGeom prst="rect">
            <a:avLst/>
          </a:prstGeom>
        </p:spPr>
        <p:txBody>
          <a:bodyPr lIns="0" tIns="0" rIns="0" bIns="0" rtlCol="0" anchor="t">
            <a:spAutoFit/>
          </a:bodyPr>
          <a:lstStyle/>
          <a:p>
            <a:pPr algn="l">
              <a:lnSpc>
                <a:spcPts val="4759"/>
              </a:lnSpc>
            </a:pPr>
            <a:r>
              <a:rPr lang="en-US" sz="3399">
                <a:solidFill>
                  <a:srgbClr val="FFFFFF"/>
                </a:solidFill>
                <a:latin typeface="Canva Sans"/>
                <a:ea typeface="Canva Sans"/>
                <a:cs typeface="Canva Sans"/>
                <a:sym typeface="Canva Sans"/>
              </a:rPr>
              <a:t>Perform extensive tests with Alexa/Google Assistant to ensure all commands are correctly executed.</a:t>
            </a:r>
          </a:p>
        </p:txBody>
      </p:sp>
      <p:sp>
        <p:nvSpPr>
          <p:cNvPr id="4" name="TextBox 4"/>
          <p:cNvSpPr txBox="1"/>
          <p:nvPr/>
        </p:nvSpPr>
        <p:spPr>
          <a:xfrm>
            <a:off x="332406" y="2613913"/>
            <a:ext cx="7381875"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ADITYA(2023CEB1022)</a:t>
            </a:r>
          </a:p>
        </p:txBody>
      </p:sp>
      <p:sp>
        <p:nvSpPr>
          <p:cNvPr id="5" name="TextBox 5"/>
          <p:cNvSpPr txBox="1"/>
          <p:nvPr/>
        </p:nvSpPr>
        <p:spPr>
          <a:xfrm>
            <a:off x="332406" y="3434333"/>
            <a:ext cx="14932392" cy="1180465"/>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Circuit assembly and testing of hardware components for functionality.</a:t>
            </a:r>
          </a:p>
          <a:p>
            <a:pPr algn="ctr">
              <a:lnSpc>
                <a:spcPts val="4759"/>
              </a:lnSpc>
            </a:pPr>
            <a:endParaRPr lang="en-US" sz="3399">
              <a:solidFill>
                <a:srgbClr val="FFFFFF"/>
              </a:solidFill>
              <a:latin typeface="Canva Sans"/>
              <a:ea typeface="Canva Sans"/>
              <a:cs typeface="Canva Sans"/>
              <a:sym typeface="Canv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5675352" y="3867167"/>
            <a:ext cx="5764225" cy="1855620"/>
            <a:chOff x="0" y="0"/>
            <a:chExt cx="4289760" cy="1380960"/>
          </a:xfrm>
        </p:grpSpPr>
        <p:sp>
          <p:nvSpPr>
            <p:cNvPr id="3" name="Freeform 3"/>
            <p:cNvSpPr/>
            <p:nvPr/>
          </p:nvSpPr>
          <p:spPr>
            <a:xfrm>
              <a:off x="0" y="0"/>
              <a:ext cx="4289806" cy="1380998"/>
            </a:xfrm>
            <a:custGeom>
              <a:avLst/>
              <a:gdLst/>
              <a:ahLst/>
              <a:cxnLst/>
              <a:rect l="l" t="t" r="r" b="b"/>
              <a:pathLst>
                <a:path w="4289806" h="1380998">
                  <a:moveTo>
                    <a:pt x="4013454" y="876173"/>
                  </a:moveTo>
                  <a:lnTo>
                    <a:pt x="3530854" y="0"/>
                  </a:lnTo>
                  <a:lnTo>
                    <a:pt x="758825" y="0"/>
                  </a:lnTo>
                  <a:lnTo>
                    <a:pt x="279400" y="876173"/>
                  </a:lnTo>
                  <a:lnTo>
                    <a:pt x="0" y="1380998"/>
                  </a:lnTo>
                  <a:lnTo>
                    <a:pt x="4289806" y="1380998"/>
                  </a:lnTo>
                  <a:lnTo>
                    <a:pt x="4013454" y="876173"/>
                  </a:lnTo>
                  <a:close/>
                </a:path>
              </a:pathLst>
            </a:custGeom>
            <a:solidFill>
              <a:srgbClr val="4BD1FB"/>
            </a:solidFill>
          </p:spPr>
        </p:sp>
      </p:grpSp>
      <p:grpSp>
        <p:nvGrpSpPr>
          <p:cNvPr id="4" name="Group 4"/>
          <p:cNvGrpSpPr/>
          <p:nvPr/>
        </p:nvGrpSpPr>
        <p:grpSpPr>
          <a:xfrm>
            <a:off x="6758926" y="338780"/>
            <a:ext cx="3600948" cy="3395843"/>
            <a:chOff x="0" y="0"/>
            <a:chExt cx="2679840" cy="2527200"/>
          </a:xfrm>
        </p:grpSpPr>
        <p:sp>
          <p:nvSpPr>
            <p:cNvPr id="5" name="Freeform 5"/>
            <p:cNvSpPr/>
            <p:nvPr/>
          </p:nvSpPr>
          <p:spPr>
            <a:xfrm>
              <a:off x="0" y="0"/>
              <a:ext cx="2679827" cy="2527173"/>
            </a:xfrm>
            <a:custGeom>
              <a:avLst/>
              <a:gdLst/>
              <a:ahLst/>
              <a:cxnLst/>
              <a:rect l="l" t="t" r="r" b="b"/>
              <a:pathLst>
                <a:path w="2679827" h="2527173">
                  <a:moveTo>
                    <a:pt x="1343152" y="0"/>
                  </a:moveTo>
                  <a:lnTo>
                    <a:pt x="0" y="2527173"/>
                  </a:lnTo>
                  <a:lnTo>
                    <a:pt x="2679827" y="2527173"/>
                  </a:lnTo>
                  <a:lnTo>
                    <a:pt x="1343152" y="0"/>
                  </a:lnTo>
                  <a:close/>
                </a:path>
              </a:pathLst>
            </a:custGeom>
            <a:solidFill>
              <a:srgbClr val="CFF4FF"/>
            </a:solidFill>
          </p:spPr>
        </p:sp>
      </p:grpSp>
      <p:grpSp>
        <p:nvGrpSpPr>
          <p:cNvPr id="6" name="Group 6"/>
          <p:cNvGrpSpPr/>
          <p:nvPr/>
        </p:nvGrpSpPr>
        <p:grpSpPr>
          <a:xfrm>
            <a:off x="3274076" y="7898641"/>
            <a:ext cx="10562909" cy="2043310"/>
            <a:chOff x="0" y="0"/>
            <a:chExt cx="7860960" cy="1520640"/>
          </a:xfrm>
        </p:grpSpPr>
        <p:sp>
          <p:nvSpPr>
            <p:cNvPr id="7" name="Freeform 7"/>
            <p:cNvSpPr/>
            <p:nvPr/>
          </p:nvSpPr>
          <p:spPr>
            <a:xfrm>
              <a:off x="0" y="0"/>
              <a:ext cx="7860919" cy="1520698"/>
            </a:xfrm>
            <a:custGeom>
              <a:avLst/>
              <a:gdLst/>
              <a:ahLst/>
              <a:cxnLst/>
              <a:rect l="l" t="t" r="r" b="b"/>
              <a:pathLst>
                <a:path w="7860919" h="1520698">
                  <a:moveTo>
                    <a:pt x="879475" y="0"/>
                  </a:moveTo>
                  <a:lnTo>
                    <a:pt x="0" y="1520698"/>
                  </a:lnTo>
                  <a:lnTo>
                    <a:pt x="3933698" y="1520698"/>
                  </a:lnTo>
                  <a:lnTo>
                    <a:pt x="7860919" y="1520698"/>
                  </a:lnTo>
                  <a:lnTo>
                    <a:pt x="6981571" y="0"/>
                  </a:lnTo>
                  <a:lnTo>
                    <a:pt x="879475" y="0"/>
                  </a:lnTo>
                  <a:close/>
                </a:path>
              </a:pathLst>
            </a:custGeom>
            <a:solidFill>
              <a:srgbClr val="0071C9"/>
            </a:solidFill>
          </p:spPr>
        </p:sp>
      </p:grpSp>
      <p:grpSp>
        <p:nvGrpSpPr>
          <p:cNvPr id="8" name="Group 8"/>
          <p:cNvGrpSpPr/>
          <p:nvPr/>
        </p:nvGrpSpPr>
        <p:grpSpPr>
          <a:xfrm>
            <a:off x="4549210" y="5876615"/>
            <a:ext cx="8020381" cy="1851750"/>
            <a:chOff x="0" y="0"/>
            <a:chExt cx="5968800" cy="1378080"/>
          </a:xfrm>
        </p:grpSpPr>
        <p:sp>
          <p:nvSpPr>
            <p:cNvPr id="9" name="Freeform 9"/>
            <p:cNvSpPr/>
            <p:nvPr/>
          </p:nvSpPr>
          <p:spPr>
            <a:xfrm>
              <a:off x="0" y="0"/>
              <a:ext cx="5968746" cy="1378077"/>
            </a:xfrm>
            <a:custGeom>
              <a:avLst/>
              <a:gdLst/>
              <a:ahLst/>
              <a:cxnLst/>
              <a:rect l="l" t="t" r="r" b="b"/>
              <a:pathLst>
                <a:path w="5968746" h="1378077">
                  <a:moveTo>
                    <a:pt x="5194173" y="0"/>
                  </a:moveTo>
                  <a:lnTo>
                    <a:pt x="774700" y="0"/>
                  </a:lnTo>
                  <a:lnTo>
                    <a:pt x="0" y="1378077"/>
                  </a:lnTo>
                  <a:lnTo>
                    <a:pt x="5968746" y="1378077"/>
                  </a:lnTo>
                  <a:lnTo>
                    <a:pt x="5194173" y="0"/>
                  </a:lnTo>
                  <a:close/>
                </a:path>
              </a:pathLst>
            </a:custGeom>
            <a:solidFill>
              <a:srgbClr val="56AEFF"/>
            </a:solidFill>
          </p:spPr>
        </p:sp>
      </p:grpSp>
      <p:sp>
        <p:nvSpPr>
          <p:cNvPr id="10" name="Freeform 10"/>
          <p:cNvSpPr/>
          <p:nvPr/>
        </p:nvSpPr>
        <p:spPr>
          <a:xfrm>
            <a:off x="16493726" y="-2903705"/>
            <a:ext cx="5461590" cy="5461590"/>
          </a:xfrm>
          <a:custGeom>
            <a:avLst/>
            <a:gdLst/>
            <a:ahLst/>
            <a:cxnLst/>
            <a:rect l="l" t="t" r="r" b="b"/>
            <a:pathLst>
              <a:path w="5461590" h="5461590">
                <a:moveTo>
                  <a:pt x="0" y="0"/>
                </a:moveTo>
                <a:lnTo>
                  <a:pt x="5461590" y="0"/>
                </a:lnTo>
                <a:lnTo>
                  <a:pt x="5461590" y="5461590"/>
                </a:lnTo>
                <a:lnTo>
                  <a:pt x="0" y="54615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3814132" y="7728366"/>
            <a:ext cx="5956513" cy="5956513"/>
          </a:xfrm>
          <a:custGeom>
            <a:avLst/>
            <a:gdLst/>
            <a:ahLst/>
            <a:cxnLst/>
            <a:rect l="l" t="t" r="r" b="b"/>
            <a:pathLst>
              <a:path w="5956513" h="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10952698" y="4139005"/>
            <a:ext cx="878900" cy="878900"/>
            <a:chOff x="0" y="0"/>
            <a:chExt cx="812800" cy="812800"/>
          </a:xfrm>
        </p:grpSpPr>
        <p:sp>
          <p:nvSpPr>
            <p:cNvPr id="13" name="Freeform 1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71C9"/>
            </a:solidFill>
          </p:spPr>
        </p:sp>
        <p:sp>
          <p:nvSpPr>
            <p:cNvPr id="14" name="TextBox 14"/>
            <p:cNvSpPr txBox="1"/>
            <p:nvPr/>
          </p:nvSpPr>
          <p:spPr>
            <a:xfrm>
              <a:off x="0" y="165100"/>
              <a:ext cx="711200" cy="4445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7464024" y="2340720"/>
            <a:ext cx="2183012" cy="656615"/>
          </a:xfrm>
          <a:prstGeom prst="rect">
            <a:avLst/>
          </a:prstGeom>
        </p:spPr>
        <p:txBody>
          <a:bodyPr lIns="0" tIns="0" rIns="0" bIns="0" rtlCol="0" anchor="t">
            <a:spAutoFit/>
          </a:bodyPr>
          <a:lstStyle/>
          <a:p>
            <a:pPr marL="0" lvl="0" indent="0" algn="ctr">
              <a:lnSpc>
                <a:spcPts val="5440"/>
              </a:lnSpc>
              <a:spcBef>
                <a:spcPct val="0"/>
              </a:spcBef>
            </a:pPr>
            <a:r>
              <a:rPr lang="en-US" sz="3942" b="1">
                <a:solidFill>
                  <a:srgbClr val="4BD1FB"/>
                </a:solidFill>
                <a:latin typeface="DM Sans Bold"/>
                <a:ea typeface="DM Sans Bold"/>
                <a:cs typeface="DM Sans Bold"/>
                <a:sym typeface="DM Sans Bold"/>
              </a:rPr>
              <a:t>WEEK01</a:t>
            </a:r>
          </a:p>
        </p:txBody>
      </p:sp>
      <p:grpSp>
        <p:nvGrpSpPr>
          <p:cNvPr id="16" name="Group 16"/>
          <p:cNvGrpSpPr/>
          <p:nvPr/>
        </p:nvGrpSpPr>
        <p:grpSpPr>
          <a:xfrm rot="-10800000">
            <a:off x="6470843" y="2118435"/>
            <a:ext cx="878900" cy="878900"/>
            <a:chOff x="0" y="0"/>
            <a:chExt cx="812800" cy="812800"/>
          </a:xfrm>
        </p:grpSpPr>
        <p:sp>
          <p:nvSpPr>
            <p:cNvPr id="17" name="Freeform 17"/>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71C9"/>
            </a:solidFill>
          </p:spPr>
        </p:sp>
        <p:sp>
          <p:nvSpPr>
            <p:cNvPr id="18" name="TextBox 18"/>
            <p:cNvSpPr txBox="1"/>
            <p:nvPr/>
          </p:nvSpPr>
          <p:spPr>
            <a:xfrm>
              <a:off x="0" y="165100"/>
              <a:ext cx="711200" cy="444500"/>
            </a:xfrm>
            <a:prstGeom prst="rect">
              <a:avLst/>
            </a:prstGeom>
          </p:spPr>
          <p:txBody>
            <a:bodyPr lIns="50800" tIns="50800" rIns="50800" bIns="50800" rtlCol="0" anchor="ctr"/>
            <a:lstStyle/>
            <a:p>
              <a:pPr algn="l">
                <a:lnSpc>
                  <a:spcPts val="2659"/>
                </a:lnSpc>
                <a:spcBef>
                  <a:spcPct val="0"/>
                </a:spcBef>
              </a:pPr>
              <a:endParaRPr/>
            </a:p>
          </p:txBody>
        </p:sp>
      </p:grpSp>
      <p:grpSp>
        <p:nvGrpSpPr>
          <p:cNvPr id="19" name="Group 19"/>
          <p:cNvGrpSpPr/>
          <p:nvPr/>
        </p:nvGrpSpPr>
        <p:grpSpPr>
          <a:xfrm>
            <a:off x="13169067" y="8480847"/>
            <a:ext cx="878900" cy="878900"/>
            <a:chOff x="0" y="0"/>
            <a:chExt cx="812800" cy="812800"/>
          </a:xfrm>
        </p:grpSpPr>
        <p:sp>
          <p:nvSpPr>
            <p:cNvPr id="20" name="Freeform 20"/>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71C9"/>
            </a:solidFill>
          </p:spPr>
        </p:sp>
        <p:sp>
          <p:nvSpPr>
            <p:cNvPr id="21" name="TextBox 21"/>
            <p:cNvSpPr txBox="1"/>
            <p:nvPr/>
          </p:nvSpPr>
          <p:spPr>
            <a:xfrm>
              <a:off x="0" y="165100"/>
              <a:ext cx="711200" cy="444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22"/>
          <p:cNvGrpSpPr/>
          <p:nvPr/>
        </p:nvGrpSpPr>
        <p:grpSpPr>
          <a:xfrm rot="-10800000">
            <a:off x="4336090" y="5971315"/>
            <a:ext cx="878900" cy="878900"/>
            <a:chOff x="0" y="0"/>
            <a:chExt cx="812800" cy="812800"/>
          </a:xfrm>
        </p:grpSpPr>
        <p:sp>
          <p:nvSpPr>
            <p:cNvPr id="23" name="Freeform 23"/>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71C9"/>
            </a:solidFill>
          </p:spPr>
        </p:sp>
        <p:sp>
          <p:nvSpPr>
            <p:cNvPr id="24" name="TextBox 24"/>
            <p:cNvSpPr txBox="1"/>
            <p:nvPr/>
          </p:nvSpPr>
          <p:spPr>
            <a:xfrm>
              <a:off x="0" y="165100"/>
              <a:ext cx="711200" cy="444500"/>
            </a:xfrm>
            <a:prstGeom prst="rect">
              <a:avLst/>
            </a:prstGeom>
          </p:spPr>
          <p:txBody>
            <a:bodyPr lIns="50800" tIns="50800" rIns="50800" bIns="50800" rtlCol="0" anchor="ctr"/>
            <a:lstStyle/>
            <a:p>
              <a:pPr algn="ctr">
                <a:lnSpc>
                  <a:spcPts val="2659"/>
                </a:lnSpc>
                <a:spcBef>
                  <a:spcPct val="0"/>
                </a:spcBef>
              </a:pPr>
              <a:endParaRPr/>
            </a:p>
          </p:txBody>
        </p:sp>
      </p:grpSp>
      <p:sp>
        <p:nvSpPr>
          <p:cNvPr id="25" name="TextBox 25"/>
          <p:cNvSpPr txBox="1"/>
          <p:nvPr/>
        </p:nvSpPr>
        <p:spPr>
          <a:xfrm>
            <a:off x="7464024" y="4342405"/>
            <a:ext cx="2183012" cy="656615"/>
          </a:xfrm>
          <a:prstGeom prst="rect">
            <a:avLst/>
          </a:prstGeom>
        </p:spPr>
        <p:txBody>
          <a:bodyPr lIns="0" tIns="0" rIns="0" bIns="0" rtlCol="0" anchor="t">
            <a:spAutoFit/>
          </a:bodyPr>
          <a:lstStyle/>
          <a:p>
            <a:pPr marL="0" lvl="0" indent="0" algn="ctr">
              <a:lnSpc>
                <a:spcPts val="5440"/>
              </a:lnSpc>
              <a:spcBef>
                <a:spcPct val="0"/>
              </a:spcBef>
            </a:pPr>
            <a:r>
              <a:rPr lang="en-US" sz="3942" b="1">
                <a:solidFill>
                  <a:srgbClr val="CFF4FF"/>
                </a:solidFill>
                <a:latin typeface="DM Sans Bold"/>
                <a:ea typeface="DM Sans Bold"/>
                <a:cs typeface="DM Sans Bold"/>
                <a:sym typeface="DM Sans Bold"/>
              </a:rPr>
              <a:t>WEEK02</a:t>
            </a:r>
          </a:p>
        </p:txBody>
      </p:sp>
      <p:sp>
        <p:nvSpPr>
          <p:cNvPr id="26" name="TextBox 26"/>
          <p:cNvSpPr txBox="1"/>
          <p:nvPr/>
        </p:nvSpPr>
        <p:spPr>
          <a:xfrm>
            <a:off x="7464024" y="6344090"/>
            <a:ext cx="2183012" cy="656615"/>
          </a:xfrm>
          <a:prstGeom prst="rect">
            <a:avLst/>
          </a:prstGeom>
        </p:spPr>
        <p:txBody>
          <a:bodyPr lIns="0" tIns="0" rIns="0" bIns="0" rtlCol="0" anchor="t">
            <a:spAutoFit/>
          </a:bodyPr>
          <a:lstStyle/>
          <a:p>
            <a:pPr marL="0" lvl="0" indent="0" algn="ctr">
              <a:lnSpc>
                <a:spcPts val="5440"/>
              </a:lnSpc>
              <a:spcBef>
                <a:spcPct val="0"/>
              </a:spcBef>
            </a:pPr>
            <a:r>
              <a:rPr lang="en-US" sz="3942" b="1">
                <a:solidFill>
                  <a:srgbClr val="4BD1FB"/>
                </a:solidFill>
                <a:latin typeface="DM Sans Bold"/>
                <a:ea typeface="DM Sans Bold"/>
                <a:cs typeface="DM Sans Bold"/>
                <a:sym typeface="DM Sans Bold"/>
              </a:rPr>
              <a:t>WEEK03</a:t>
            </a:r>
          </a:p>
        </p:txBody>
      </p:sp>
      <p:sp>
        <p:nvSpPr>
          <p:cNvPr id="27" name="TextBox 27"/>
          <p:cNvSpPr txBox="1"/>
          <p:nvPr/>
        </p:nvSpPr>
        <p:spPr>
          <a:xfrm>
            <a:off x="7464024" y="8345776"/>
            <a:ext cx="2183012" cy="656615"/>
          </a:xfrm>
          <a:prstGeom prst="rect">
            <a:avLst/>
          </a:prstGeom>
        </p:spPr>
        <p:txBody>
          <a:bodyPr lIns="0" tIns="0" rIns="0" bIns="0" rtlCol="0" anchor="t">
            <a:spAutoFit/>
          </a:bodyPr>
          <a:lstStyle/>
          <a:p>
            <a:pPr marL="0" lvl="0" indent="0" algn="ctr">
              <a:lnSpc>
                <a:spcPts val="5440"/>
              </a:lnSpc>
              <a:spcBef>
                <a:spcPct val="0"/>
              </a:spcBef>
            </a:pPr>
            <a:r>
              <a:rPr lang="en-US" sz="3942" b="1">
                <a:solidFill>
                  <a:srgbClr val="4BD1FB"/>
                </a:solidFill>
                <a:latin typeface="DM Sans Bold"/>
                <a:ea typeface="DM Sans Bold"/>
                <a:cs typeface="DM Sans Bold"/>
                <a:sym typeface="DM Sans Bold"/>
              </a:rPr>
              <a:t>WEEK04</a:t>
            </a:r>
          </a:p>
        </p:txBody>
      </p:sp>
      <p:sp>
        <p:nvSpPr>
          <p:cNvPr id="28" name="TextBox 28"/>
          <p:cNvSpPr txBox="1"/>
          <p:nvPr/>
        </p:nvSpPr>
        <p:spPr>
          <a:xfrm>
            <a:off x="2142381" y="1139060"/>
            <a:ext cx="4214182" cy="3181350"/>
          </a:xfrm>
          <a:prstGeom prst="rect">
            <a:avLst/>
          </a:prstGeom>
        </p:spPr>
        <p:txBody>
          <a:bodyPr lIns="0" tIns="0" rIns="0" bIns="0" rtlCol="0" anchor="t">
            <a:spAutoFit/>
          </a:bodyPr>
          <a:lstStyle/>
          <a:p>
            <a:pPr algn="ctr">
              <a:lnSpc>
                <a:spcPts val="4200"/>
              </a:lnSpc>
            </a:pPr>
            <a:r>
              <a:rPr lang="en-US" sz="3000">
                <a:solidFill>
                  <a:srgbClr val="FFFFFF"/>
                </a:solidFill>
                <a:latin typeface="Canva Sans"/>
                <a:ea typeface="Canva Sans"/>
                <a:cs typeface="Canva Sans"/>
                <a:sym typeface="Canva Sans"/>
              </a:rPr>
              <a:t>Circuit assembly and testing of hardware components for functionality and reliability.</a:t>
            </a:r>
          </a:p>
          <a:p>
            <a:pPr algn="ctr">
              <a:lnSpc>
                <a:spcPts val="4200"/>
              </a:lnSpc>
            </a:pPr>
            <a:endParaRPr lang="en-US" sz="3000">
              <a:solidFill>
                <a:srgbClr val="FFFFFF"/>
              </a:solidFill>
              <a:latin typeface="Canva Sans"/>
              <a:ea typeface="Canva Sans"/>
              <a:cs typeface="Canva Sans"/>
              <a:sym typeface="Canva Sans"/>
            </a:endParaRPr>
          </a:p>
        </p:txBody>
      </p:sp>
      <p:sp>
        <p:nvSpPr>
          <p:cNvPr id="29" name="TextBox 29"/>
          <p:cNvSpPr txBox="1"/>
          <p:nvPr/>
        </p:nvSpPr>
        <p:spPr>
          <a:xfrm>
            <a:off x="11831598" y="1804660"/>
            <a:ext cx="5174849" cy="3900506"/>
          </a:xfrm>
          <a:prstGeom prst="rect">
            <a:avLst/>
          </a:prstGeom>
        </p:spPr>
        <p:txBody>
          <a:bodyPr lIns="0" tIns="0" rIns="0" bIns="0" rtlCol="0" anchor="t">
            <a:spAutoFit/>
          </a:bodyPr>
          <a:lstStyle/>
          <a:p>
            <a:pPr algn="ctr">
              <a:lnSpc>
                <a:spcPts val="3870"/>
              </a:lnSpc>
            </a:pPr>
            <a:r>
              <a:rPr lang="en-US" sz="2764">
                <a:solidFill>
                  <a:srgbClr val="FFFFFF"/>
                </a:solidFill>
                <a:latin typeface="Canva Sans"/>
                <a:ea typeface="Canva Sans"/>
                <a:cs typeface="Canva Sans"/>
                <a:sym typeface="Canva Sans"/>
              </a:rPr>
              <a:t>Software installation, including Arduino IDE and necessary libraries for IR control. Programming the Arduino to capture and transmit IR signals from remote controls.</a:t>
            </a:r>
          </a:p>
          <a:p>
            <a:pPr algn="ctr">
              <a:lnSpc>
                <a:spcPts val="3870"/>
              </a:lnSpc>
            </a:pPr>
            <a:endParaRPr lang="en-US" sz="2764">
              <a:solidFill>
                <a:srgbClr val="FFFFFF"/>
              </a:solidFill>
              <a:latin typeface="Canva Sans"/>
              <a:ea typeface="Canva Sans"/>
              <a:cs typeface="Canva Sans"/>
              <a:sym typeface="Canva Sans"/>
            </a:endParaRPr>
          </a:p>
        </p:txBody>
      </p:sp>
      <p:sp>
        <p:nvSpPr>
          <p:cNvPr id="30" name="TextBox 30"/>
          <p:cNvSpPr txBox="1"/>
          <p:nvPr/>
        </p:nvSpPr>
        <p:spPr>
          <a:xfrm>
            <a:off x="870114" y="5287641"/>
            <a:ext cx="3465976" cy="3714750"/>
          </a:xfrm>
          <a:prstGeom prst="rect">
            <a:avLst/>
          </a:prstGeom>
        </p:spPr>
        <p:txBody>
          <a:bodyPr lIns="0" tIns="0" rIns="0" bIns="0" rtlCol="0" anchor="t">
            <a:spAutoFit/>
          </a:bodyPr>
          <a:lstStyle/>
          <a:p>
            <a:pPr algn="ctr">
              <a:lnSpc>
                <a:spcPts val="4200"/>
              </a:lnSpc>
            </a:pPr>
            <a:r>
              <a:rPr lang="en-US" sz="3000">
                <a:solidFill>
                  <a:srgbClr val="FFFFFF"/>
                </a:solidFill>
                <a:latin typeface="Canva Sans"/>
                <a:ea typeface="Canva Sans"/>
                <a:cs typeface="Canva Sans"/>
                <a:sym typeface="Canva Sans"/>
              </a:rPr>
              <a:t>Integration of Wi-Fi communication for remote access and voice command functionality.</a:t>
            </a:r>
          </a:p>
          <a:p>
            <a:pPr algn="ctr">
              <a:lnSpc>
                <a:spcPts val="4200"/>
              </a:lnSpc>
            </a:pPr>
            <a:endParaRPr lang="en-US" sz="3000">
              <a:solidFill>
                <a:srgbClr val="FFFFFF"/>
              </a:solidFill>
              <a:latin typeface="Canva Sans"/>
              <a:ea typeface="Canva Sans"/>
              <a:cs typeface="Canva Sans"/>
              <a:sym typeface="Canva Sans"/>
            </a:endParaRPr>
          </a:p>
        </p:txBody>
      </p:sp>
      <p:sp>
        <p:nvSpPr>
          <p:cNvPr id="31" name="TextBox 31"/>
          <p:cNvSpPr txBox="1"/>
          <p:nvPr/>
        </p:nvSpPr>
        <p:spPr>
          <a:xfrm>
            <a:off x="13876743" y="7125966"/>
            <a:ext cx="4411257" cy="3077085"/>
          </a:xfrm>
          <a:prstGeom prst="rect">
            <a:avLst/>
          </a:prstGeom>
        </p:spPr>
        <p:txBody>
          <a:bodyPr lIns="0" tIns="0" rIns="0" bIns="0" rtlCol="0" anchor="t">
            <a:spAutoFit/>
          </a:bodyPr>
          <a:lstStyle/>
          <a:p>
            <a:pPr algn="ctr">
              <a:lnSpc>
                <a:spcPts val="4072"/>
              </a:lnSpc>
            </a:pPr>
            <a:r>
              <a:rPr lang="en-US" sz="2909">
                <a:solidFill>
                  <a:srgbClr val="FFFFFF"/>
                </a:solidFill>
                <a:latin typeface="Canva Sans"/>
                <a:ea typeface="Canva Sans"/>
                <a:cs typeface="Canva Sans"/>
                <a:sym typeface="Canva Sans"/>
              </a:rPr>
              <a:t>Final testing and troubleshooting to ensure seamless operation of the voice-controlled system.</a:t>
            </a:r>
          </a:p>
          <a:p>
            <a:pPr algn="ctr">
              <a:lnSpc>
                <a:spcPts val="4072"/>
              </a:lnSpc>
            </a:pPr>
            <a:endParaRPr lang="en-US" sz="2909">
              <a:solidFill>
                <a:srgbClr val="FFFFFF"/>
              </a:solidFill>
              <a:latin typeface="Canva Sans"/>
              <a:ea typeface="Canva Sans"/>
              <a:cs typeface="Canva Sans"/>
              <a:sym typeface="Canv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9139238" y="4274503"/>
            <a:ext cx="9525" cy="1566544"/>
          </a:xfrm>
          <a:prstGeom prst="rect">
            <a:avLst/>
          </a:prstGeom>
        </p:spPr>
        <p:txBody>
          <a:bodyPr lIns="0" tIns="0" rIns="0" bIns="0" rtlCol="0" anchor="t">
            <a:spAutoFit/>
          </a:bodyPr>
          <a:lstStyle/>
          <a:p>
            <a:pPr algn="ctr">
              <a:lnSpc>
                <a:spcPts val="12880"/>
              </a:lnSpc>
            </a:pPr>
            <a:endParaRPr/>
          </a:p>
        </p:txBody>
      </p:sp>
      <p:sp>
        <p:nvSpPr>
          <p:cNvPr id="3" name="TextBox 3"/>
          <p:cNvSpPr txBox="1"/>
          <p:nvPr/>
        </p:nvSpPr>
        <p:spPr>
          <a:xfrm>
            <a:off x="7426107" y="141605"/>
            <a:ext cx="3445312"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SUMMARY</a:t>
            </a:r>
          </a:p>
        </p:txBody>
      </p:sp>
      <p:sp>
        <p:nvSpPr>
          <p:cNvPr id="4" name="TextBox 4"/>
          <p:cNvSpPr txBox="1"/>
          <p:nvPr/>
        </p:nvSpPr>
        <p:spPr>
          <a:xfrm>
            <a:off x="1028700" y="1195267"/>
            <a:ext cx="15702226" cy="1780540"/>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FFFFFF"/>
                </a:solidFill>
                <a:latin typeface="Canva Sans"/>
                <a:ea typeface="Canva Sans"/>
                <a:cs typeface="Canva Sans"/>
                <a:sym typeface="Canva Sans"/>
              </a:rPr>
              <a:t>Now, before first week we tried to learn about the project that what is the base and key concept of the project. And tried to find out that what are the learnings, hardwares, and other things are required.</a:t>
            </a:r>
          </a:p>
        </p:txBody>
      </p:sp>
      <p:sp>
        <p:nvSpPr>
          <p:cNvPr id="5" name="TextBox 5"/>
          <p:cNvSpPr txBox="1"/>
          <p:nvPr/>
        </p:nvSpPr>
        <p:spPr>
          <a:xfrm>
            <a:off x="1028700" y="3137732"/>
            <a:ext cx="16094710" cy="1180465"/>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FFFFFF"/>
                </a:solidFill>
                <a:latin typeface="Canva Sans"/>
                <a:ea typeface="Canva Sans"/>
                <a:cs typeface="Canva Sans"/>
                <a:sym typeface="Canva Sans"/>
              </a:rPr>
              <a:t>We also made a plan, that how to complete the project in 4 weeks and what things are to be done in the following weeks.</a:t>
            </a:r>
          </a:p>
        </p:txBody>
      </p:sp>
      <p:sp>
        <p:nvSpPr>
          <p:cNvPr id="6" name="TextBox 6"/>
          <p:cNvSpPr txBox="1"/>
          <p:nvPr/>
        </p:nvSpPr>
        <p:spPr>
          <a:xfrm>
            <a:off x="5612289" y="5498128"/>
            <a:ext cx="6927532" cy="1566544"/>
          </a:xfrm>
          <a:prstGeom prst="rect">
            <a:avLst/>
          </a:prstGeom>
        </p:spPr>
        <p:txBody>
          <a:bodyPr lIns="0" tIns="0" rIns="0" bIns="0" rtlCol="0" anchor="t">
            <a:spAutoFit/>
          </a:bodyPr>
          <a:lstStyle/>
          <a:p>
            <a:pPr algn="ctr">
              <a:lnSpc>
                <a:spcPts val="12880"/>
              </a:lnSpc>
            </a:pPr>
            <a:r>
              <a:rPr lang="en-US" sz="9200" b="1">
                <a:solidFill>
                  <a:srgbClr val="0071C9"/>
                </a:solidFill>
                <a:latin typeface="Canva Sans Bold"/>
                <a:ea typeface="Canva Sans Bold"/>
                <a:cs typeface="Canva Sans Bold"/>
                <a:sym typeface="Canva Sa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1028700" y="857250"/>
            <a:ext cx="10380226" cy="1566544"/>
          </a:xfrm>
          <a:prstGeom prst="rect">
            <a:avLst/>
          </a:prstGeom>
        </p:spPr>
        <p:txBody>
          <a:bodyPr lIns="0" tIns="0" rIns="0" bIns="0" rtlCol="0" anchor="t">
            <a:spAutoFit/>
          </a:bodyPr>
          <a:lstStyle/>
          <a:p>
            <a:pPr algn="ctr">
              <a:lnSpc>
                <a:spcPts val="12880"/>
              </a:lnSpc>
            </a:pPr>
            <a:r>
              <a:rPr lang="en-US" sz="9200" b="1">
                <a:solidFill>
                  <a:srgbClr val="5CE1E6"/>
                </a:solidFill>
                <a:latin typeface="Canva Sans Bold"/>
                <a:ea typeface="Canva Sans Bold"/>
                <a:cs typeface="Canva Sans Bold"/>
                <a:sym typeface="Canva Sans Bold"/>
              </a:rPr>
              <a:t>GROUP MEMBERS</a:t>
            </a:r>
          </a:p>
        </p:txBody>
      </p:sp>
      <p:sp>
        <p:nvSpPr>
          <p:cNvPr id="3" name="TextBox 3"/>
          <p:cNvSpPr txBox="1"/>
          <p:nvPr/>
        </p:nvSpPr>
        <p:spPr>
          <a:xfrm>
            <a:off x="1028700" y="2906527"/>
            <a:ext cx="12856586" cy="5193281"/>
          </a:xfrm>
          <a:prstGeom prst="rect">
            <a:avLst/>
          </a:prstGeom>
        </p:spPr>
        <p:txBody>
          <a:bodyPr lIns="0" tIns="0" rIns="0" bIns="0" rtlCol="0" anchor="t">
            <a:spAutoFit/>
          </a:bodyPr>
          <a:lstStyle/>
          <a:p>
            <a:pPr algn="ctr">
              <a:lnSpc>
                <a:spcPts val="8254"/>
              </a:lnSpc>
            </a:pPr>
            <a:r>
              <a:rPr lang="en-US" sz="5896" b="1">
                <a:solidFill>
                  <a:srgbClr val="A6A6A6"/>
                </a:solidFill>
                <a:latin typeface="Canva Sans Bold"/>
                <a:ea typeface="Canva Sans Bold"/>
                <a:cs typeface="Canva Sans Bold"/>
                <a:sym typeface="Canva Sans Bold"/>
              </a:rPr>
              <a:t>1.ADITYA (2023CEB1022)                     </a:t>
            </a:r>
          </a:p>
          <a:p>
            <a:pPr algn="ctr">
              <a:lnSpc>
                <a:spcPts val="8254"/>
              </a:lnSpc>
            </a:pPr>
            <a:r>
              <a:rPr lang="en-US" sz="5896" b="1">
                <a:solidFill>
                  <a:srgbClr val="A6A6A6"/>
                </a:solidFill>
                <a:latin typeface="Canva Sans Bold"/>
                <a:ea typeface="Canva Sans Bold"/>
                <a:cs typeface="Canva Sans Bold"/>
                <a:sym typeface="Canva Sans Bold"/>
              </a:rPr>
              <a:t>2.AMEEN KALER (2023CEB1023)      </a:t>
            </a:r>
          </a:p>
          <a:p>
            <a:pPr algn="ctr">
              <a:lnSpc>
                <a:spcPts val="8254"/>
              </a:lnSpc>
            </a:pPr>
            <a:r>
              <a:rPr lang="en-US" sz="5896" b="1">
                <a:solidFill>
                  <a:srgbClr val="A6A6A6"/>
                </a:solidFill>
                <a:latin typeface="Canva Sans Bold"/>
                <a:ea typeface="Canva Sans Bold"/>
                <a:cs typeface="Canva Sans Bold"/>
                <a:sym typeface="Canva Sans Bold"/>
              </a:rPr>
              <a:t>3. MANSHU (2023CEB1040)               </a:t>
            </a:r>
          </a:p>
          <a:p>
            <a:pPr algn="ctr">
              <a:lnSpc>
                <a:spcPts val="8254"/>
              </a:lnSpc>
            </a:pPr>
            <a:r>
              <a:rPr lang="en-US" sz="5896" b="1">
                <a:solidFill>
                  <a:srgbClr val="A6A6A6"/>
                </a:solidFill>
                <a:latin typeface="Canva Sans Bold"/>
                <a:ea typeface="Canva Sans Bold"/>
                <a:cs typeface="Canva Sans Bold"/>
                <a:sym typeface="Canva Sans Bold"/>
              </a:rPr>
              <a:t>4. SHUBHAM (2023CEB1048)            </a:t>
            </a:r>
          </a:p>
          <a:p>
            <a:pPr algn="ctr">
              <a:lnSpc>
                <a:spcPts val="8254"/>
              </a:lnSpc>
            </a:pPr>
            <a:r>
              <a:rPr lang="en-US" sz="5896" b="1">
                <a:solidFill>
                  <a:srgbClr val="A6A6A6"/>
                </a:solidFill>
                <a:latin typeface="Canva Sans Bold"/>
                <a:ea typeface="Canva Sans Bold"/>
                <a:cs typeface="Canva Sans Bold"/>
                <a:sym typeface="Canva Sans Bold"/>
              </a:rPr>
              <a:t>5. YOGESH KUMAR (2023CEB1055)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3663160" y="1641132"/>
            <a:ext cx="6760246" cy="1244690"/>
          </a:xfrm>
          <a:prstGeom prst="rect">
            <a:avLst/>
          </a:prstGeom>
        </p:spPr>
        <p:txBody>
          <a:bodyPr lIns="0" tIns="0" rIns="0" bIns="0" rtlCol="0" anchor="t">
            <a:spAutoFit/>
          </a:bodyPr>
          <a:lstStyle/>
          <a:p>
            <a:pPr algn="l">
              <a:lnSpc>
                <a:spcPts val="10248"/>
              </a:lnSpc>
              <a:spcBef>
                <a:spcPct val="0"/>
              </a:spcBef>
            </a:pPr>
            <a:r>
              <a:rPr lang="en-US" sz="7320">
                <a:solidFill>
                  <a:srgbClr val="051D40"/>
                </a:solidFill>
                <a:latin typeface="Open Sans Extra Bold"/>
                <a:ea typeface="Open Sans Extra Bold"/>
                <a:cs typeface="Open Sans Extra Bold"/>
                <a:sym typeface="Open Sans Extra Bold"/>
              </a:rPr>
              <a:t>Overview</a:t>
            </a:r>
          </a:p>
        </p:txBody>
      </p:sp>
      <p:grpSp>
        <p:nvGrpSpPr>
          <p:cNvPr id="6" name="Group 6"/>
          <p:cNvGrpSpPr/>
          <p:nvPr/>
        </p:nvGrpSpPr>
        <p:grpSpPr>
          <a:xfrm>
            <a:off x="-1867766" y="-1614217"/>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rot="5400000">
            <a:off x="2912435" y="3472452"/>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4"/>
            <a:stretch>
              <a:fillRect l="-2387" r="-2387"/>
            </a:stretch>
          </a:blipFill>
        </p:spPr>
      </p:sp>
      <p:sp>
        <p:nvSpPr>
          <p:cNvPr id="11" name="TextBox 11"/>
          <p:cNvSpPr txBox="1"/>
          <p:nvPr/>
        </p:nvSpPr>
        <p:spPr>
          <a:xfrm>
            <a:off x="3663160" y="3397227"/>
            <a:ext cx="3773019"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PROBLEM STATEMENT</a:t>
            </a:r>
          </a:p>
        </p:txBody>
      </p:sp>
      <p:sp>
        <p:nvSpPr>
          <p:cNvPr id="12" name="TextBox 12"/>
          <p:cNvSpPr txBox="1"/>
          <p:nvPr/>
        </p:nvSpPr>
        <p:spPr>
          <a:xfrm>
            <a:off x="8483149" y="3406752"/>
            <a:ext cx="660851" cy="525051"/>
          </a:xfrm>
          <a:prstGeom prst="rect">
            <a:avLst/>
          </a:prstGeom>
        </p:spPr>
        <p:txBody>
          <a:bodyPr lIns="0" tIns="0" rIns="0" bIns="0" rtlCol="0" anchor="t">
            <a:spAutoFit/>
          </a:bodyPr>
          <a:lstStyle/>
          <a:p>
            <a:pPr algn="r">
              <a:lnSpc>
                <a:spcPts val="4135"/>
              </a:lnSpc>
              <a:spcBef>
                <a:spcPct val="0"/>
              </a:spcBef>
            </a:pPr>
            <a:r>
              <a:rPr lang="en-US" sz="2953" spc="-59">
                <a:solidFill>
                  <a:srgbClr val="051D40"/>
                </a:solidFill>
                <a:latin typeface="Poppins"/>
                <a:ea typeface="Poppins"/>
                <a:cs typeface="Poppins"/>
                <a:sym typeface="Poppins"/>
              </a:rPr>
              <a:t>04</a:t>
            </a:r>
          </a:p>
        </p:txBody>
      </p:sp>
      <p:sp>
        <p:nvSpPr>
          <p:cNvPr id="13" name="Freeform 13"/>
          <p:cNvSpPr/>
          <p:nvPr/>
        </p:nvSpPr>
        <p:spPr>
          <a:xfrm rot="5400000">
            <a:off x="2912435" y="409795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3663160" y="4625434"/>
            <a:ext cx="414302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OBJECTIVE</a:t>
            </a:r>
          </a:p>
        </p:txBody>
      </p:sp>
      <p:sp>
        <p:nvSpPr>
          <p:cNvPr id="15" name="TextBox 15"/>
          <p:cNvSpPr txBox="1"/>
          <p:nvPr/>
        </p:nvSpPr>
        <p:spPr>
          <a:xfrm>
            <a:off x="8483149" y="4022734"/>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05</a:t>
            </a:r>
          </a:p>
        </p:txBody>
      </p:sp>
      <p:sp>
        <p:nvSpPr>
          <p:cNvPr id="16" name="Freeform 16"/>
          <p:cNvSpPr/>
          <p:nvPr/>
        </p:nvSpPr>
        <p:spPr>
          <a:xfrm rot="5400000">
            <a:off x="2912435" y="4723196"/>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3663160" y="5229225"/>
            <a:ext cx="4652520"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PROJECT PLAN</a:t>
            </a:r>
          </a:p>
        </p:txBody>
      </p:sp>
      <p:sp>
        <p:nvSpPr>
          <p:cNvPr id="18" name="TextBox 18"/>
          <p:cNvSpPr txBox="1"/>
          <p:nvPr/>
        </p:nvSpPr>
        <p:spPr>
          <a:xfrm>
            <a:off x="8483149" y="4647971"/>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06</a:t>
            </a:r>
          </a:p>
        </p:txBody>
      </p:sp>
      <p:sp>
        <p:nvSpPr>
          <p:cNvPr id="19" name="Freeform 19"/>
          <p:cNvSpPr/>
          <p:nvPr/>
        </p:nvSpPr>
        <p:spPr>
          <a:xfrm rot="5400000">
            <a:off x="2912435" y="53487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663160" y="5833016"/>
            <a:ext cx="4397771" cy="1022891"/>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CONTRIBUTION OF EACH MEMBER</a:t>
            </a:r>
          </a:p>
        </p:txBody>
      </p:sp>
      <p:sp>
        <p:nvSpPr>
          <p:cNvPr id="21" name="TextBox 21"/>
          <p:cNvSpPr txBox="1"/>
          <p:nvPr/>
        </p:nvSpPr>
        <p:spPr>
          <a:xfrm>
            <a:off x="8483149" y="5273478"/>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07</a:t>
            </a:r>
          </a:p>
        </p:txBody>
      </p:sp>
      <p:sp>
        <p:nvSpPr>
          <p:cNvPr id="22" name="Freeform 22"/>
          <p:cNvSpPr/>
          <p:nvPr/>
        </p:nvSpPr>
        <p:spPr>
          <a:xfrm rot="5400000">
            <a:off x="2912435" y="597394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3" name="TextBox 23"/>
          <p:cNvSpPr txBox="1"/>
          <p:nvPr/>
        </p:nvSpPr>
        <p:spPr>
          <a:xfrm>
            <a:off x="3663160" y="6941633"/>
            <a:ext cx="4397771" cy="1022891"/>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FUTURE PLANS FOR THE NEXT WEEK</a:t>
            </a:r>
          </a:p>
        </p:txBody>
      </p:sp>
      <p:sp>
        <p:nvSpPr>
          <p:cNvPr id="24" name="TextBox 24"/>
          <p:cNvSpPr txBox="1"/>
          <p:nvPr/>
        </p:nvSpPr>
        <p:spPr>
          <a:xfrm>
            <a:off x="8483149" y="5938013"/>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10</a:t>
            </a:r>
          </a:p>
        </p:txBody>
      </p:sp>
      <p:sp>
        <p:nvSpPr>
          <p:cNvPr id="25" name="Freeform 25"/>
          <p:cNvSpPr/>
          <p:nvPr/>
        </p:nvSpPr>
        <p:spPr>
          <a:xfrm rot="5400000">
            <a:off x="2912435" y="7034032"/>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6" name="TextBox 26"/>
          <p:cNvSpPr txBox="1"/>
          <p:nvPr/>
        </p:nvSpPr>
        <p:spPr>
          <a:xfrm>
            <a:off x="3663160" y="7902085"/>
            <a:ext cx="439777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SUMMARY</a:t>
            </a:r>
          </a:p>
        </p:txBody>
      </p:sp>
      <p:sp>
        <p:nvSpPr>
          <p:cNvPr id="27" name="TextBox 27"/>
          <p:cNvSpPr txBox="1"/>
          <p:nvPr/>
        </p:nvSpPr>
        <p:spPr>
          <a:xfrm>
            <a:off x="8483149" y="6919509"/>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12</a:t>
            </a:r>
          </a:p>
        </p:txBody>
      </p:sp>
      <p:sp>
        <p:nvSpPr>
          <p:cNvPr id="28" name="TextBox 28"/>
          <p:cNvSpPr txBox="1"/>
          <p:nvPr/>
        </p:nvSpPr>
        <p:spPr>
          <a:xfrm>
            <a:off x="3663160" y="4022734"/>
            <a:ext cx="3773019"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REQUIREMENTS</a:t>
            </a:r>
          </a:p>
        </p:txBody>
      </p:sp>
      <p:sp>
        <p:nvSpPr>
          <p:cNvPr id="29" name="Freeform 29"/>
          <p:cNvSpPr/>
          <p:nvPr/>
        </p:nvSpPr>
        <p:spPr>
          <a:xfrm rot="5400000">
            <a:off x="2912435" y="797731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0" name="TextBox 30"/>
          <p:cNvSpPr txBox="1"/>
          <p:nvPr/>
        </p:nvSpPr>
        <p:spPr>
          <a:xfrm>
            <a:off x="8483149" y="7862787"/>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13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rot="-10800000">
            <a:off x="81160" y="9258300"/>
            <a:ext cx="13457996" cy="3264379"/>
            <a:chOff x="0" y="0"/>
            <a:chExt cx="17943995" cy="4352506"/>
          </a:xfrm>
        </p:grpSpPr>
        <p:sp>
          <p:nvSpPr>
            <p:cNvPr id="3" name="Freeform 3"/>
            <p:cNvSpPr/>
            <p:nvPr/>
          </p:nvSpPr>
          <p:spPr>
            <a:xfrm>
              <a:off x="0" y="0"/>
              <a:ext cx="4149650" cy="4149650"/>
            </a:xfrm>
            <a:custGeom>
              <a:avLst/>
              <a:gdLst/>
              <a:ahLst/>
              <a:cxnLst/>
              <a:rect l="l" t="t" r="r" b="b"/>
              <a:pathLst>
                <a:path w="4149650" h="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4600097" y="861572"/>
              <a:ext cx="4149650" cy="3288079"/>
            </a:xfrm>
            <a:custGeom>
              <a:avLst/>
              <a:gdLst/>
              <a:ahLst/>
              <a:cxnLst/>
              <a:rect l="l" t="t" r="r" b="b"/>
              <a:pathLst>
                <a:path w="4149650" h="3288079">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sp>
        <p:sp>
          <p:nvSpPr>
            <p:cNvPr id="5" name="Freeform 5"/>
            <p:cNvSpPr/>
            <p:nvPr/>
          </p:nvSpPr>
          <p:spPr>
            <a:xfrm>
              <a:off x="9194248" y="202855"/>
              <a:ext cx="4149650" cy="4149650"/>
            </a:xfrm>
            <a:custGeom>
              <a:avLst/>
              <a:gdLst/>
              <a:ahLst/>
              <a:cxnLst/>
              <a:rect l="l" t="t" r="r" b="b"/>
              <a:pathLst>
                <a:path w="4149650" h="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3794345" y="1064427"/>
              <a:ext cx="4149650" cy="3288079"/>
            </a:xfrm>
            <a:custGeom>
              <a:avLst/>
              <a:gdLst/>
              <a:ahLst/>
              <a:cxnLst/>
              <a:rect l="l" t="t" r="r" b="b"/>
              <a:pathLst>
                <a:path w="4149650" h="3288079">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sp>
      </p:grpSp>
      <p:sp>
        <p:nvSpPr>
          <p:cNvPr id="7" name="Freeform 7"/>
          <p:cNvSpPr/>
          <p:nvPr/>
        </p:nvSpPr>
        <p:spPr>
          <a:xfrm rot="6150721">
            <a:off x="6080933" y="4579544"/>
            <a:ext cx="13544802"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4"/>
            <a:stretch>
              <a:fillRect t="-137172"/>
            </a:stretch>
          </a:blipFill>
        </p:spPr>
      </p:sp>
      <p:sp>
        <p:nvSpPr>
          <p:cNvPr id="8" name="Freeform 8"/>
          <p:cNvSpPr/>
          <p:nvPr/>
        </p:nvSpPr>
        <p:spPr>
          <a:xfrm rot="-4615544">
            <a:off x="10510810" y="5041623"/>
            <a:ext cx="13544802"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4"/>
            <a:stretch>
              <a:fillRect t="-137172"/>
            </a:stretch>
          </a:blipFill>
        </p:spPr>
      </p:sp>
      <p:grpSp>
        <p:nvGrpSpPr>
          <p:cNvPr id="9" name="Group 9"/>
          <p:cNvGrpSpPr/>
          <p:nvPr/>
        </p:nvGrpSpPr>
        <p:grpSpPr>
          <a:xfrm rot="-10800000">
            <a:off x="15966396" y="9258300"/>
            <a:ext cx="13457996" cy="3264379"/>
            <a:chOff x="0" y="0"/>
            <a:chExt cx="17943995" cy="4352506"/>
          </a:xfrm>
        </p:grpSpPr>
        <p:sp>
          <p:nvSpPr>
            <p:cNvPr id="10" name="Freeform 10"/>
            <p:cNvSpPr/>
            <p:nvPr/>
          </p:nvSpPr>
          <p:spPr>
            <a:xfrm>
              <a:off x="0" y="0"/>
              <a:ext cx="4149650" cy="4149650"/>
            </a:xfrm>
            <a:custGeom>
              <a:avLst/>
              <a:gdLst/>
              <a:ahLst/>
              <a:cxnLst/>
              <a:rect l="l" t="t" r="r" b="b"/>
              <a:pathLst>
                <a:path w="4149650" h="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4600097" y="861572"/>
              <a:ext cx="4149650" cy="3288079"/>
            </a:xfrm>
            <a:custGeom>
              <a:avLst/>
              <a:gdLst/>
              <a:ahLst/>
              <a:cxnLst/>
              <a:rect l="l" t="t" r="r" b="b"/>
              <a:pathLst>
                <a:path w="4149650" h="3288079">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sp>
        <p:sp>
          <p:nvSpPr>
            <p:cNvPr id="12" name="Freeform 12"/>
            <p:cNvSpPr/>
            <p:nvPr/>
          </p:nvSpPr>
          <p:spPr>
            <a:xfrm>
              <a:off x="9194248" y="202855"/>
              <a:ext cx="4149650" cy="4149650"/>
            </a:xfrm>
            <a:custGeom>
              <a:avLst/>
              <a:gdLst/>
              <a:ahLst/>
              <a:cxnLst/>
              <a:rect l="l" t="t" r="r" b="b"/>
              <a:pathLst>
                <a:path w="4149650" h="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Freeform 13"/>
            <p:cNvSpPr/>
            <p:nvPr/>
          </p:nvSpPr>
          <p:spPr>
            <a:xfrm>
              <a:off x="13794345" y="1064427"/>
              <a:ext cx="4149650" cy="3288079"/>
            </a:xfrm>
            <a:custGeom>
              <a:avLst/>
              <a:gdLst/>
              <a:ahLst/>
              <a:cxnLst/>
              <a:rect l="l" t="t" r="r" b="b"/>
              <a:pathLst>
                <a:path w="4149650" h="3288079">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b="-26202"/>
              </a:stretch>
            </a:blipFill>
          </p:spPr>
        </p:sp>
      </p:grpSp>
      <p:grpSp>
        <p:nvGrpSpPr>
          <p:cNvPr id="14" name="Group 14"/>
          <p:cNvGrpSpPr/>
          <p:nvPr/>
        </p:nvGrpSpPr>
        <p:grpSpPr>
          <a:xfrm>
            <a:off x="11801667" y="4779277"/>
            <a:ext cx="5246370" cy="5246370"/>
            <a:chOff x="0" y="0"/>
            <a:chExt cx="812800" cy="812800"/>
          </a:xfrm>
        </p:grpSpPr>
        <p:sp>
          <p:nvSpPr>
            <p:cNvPr id="15" name="Freeform 1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5"/>
              <a:stretch>
                <a:fillRect/>
              </a:stretch>
            </a:blipFill>
          </p:spPr>
        </p:sp>
      </p:grpSp>
      <p:sp>
        <p:nvSpPr>
          <p:cNvPr id="16" name="TextBox 16"/>
          <p:cNvSpPr txBox="1"/>
          <p:nvPr/>
        </p:nvSpPr>
        <p:spPr>
          <a:xfrm>
            <a:off x="-308271" y="2394081"/>
            <a:ext cx="15798523" cy="5114771"/>
          </a:xfrm>
          <a:prstGeom prst="rect">
            <a:avLst/>
          </a:prstGeom>
        </p:spPr>
        <p:txBody>
          <a:bodyPr lIns="0" tIns="0" rIns="0" bIns="0" rtlCol="0" anchor="t">
            <a:spAutoFit/>
          </a:bodyPr>
          <a:lstStyle/>
          <a:p>
            <a:pPr algn="ctr">
              <a:lnSpc>
                <a:spcPts val="3683"/>
              </a:lnSpc>
            </a:pPr>
            <a:r>
              <a:rPr lang="en-US" sz="2631">
                <a:solidFill>
                  <a:srgbClr val="FFFFFF"/>
                </a:solidFill>
                <a:latin typeface="Canva Sans"/>
                <a:ea typeface="Canva Sans"/>
                <a:cs typeface="Canva Sans"/>
                <a:sym typeface="Canva Sans"/>
              </a:rPr>
              <a:t>The objective of this project is to develop an Arduino-based IR blaster system that                 </a:t>
            </a:r>
          </a:p>
          <a:p>
            <a:pPr algn="ctr">
              <a:lnSpc>
                <a:spcPts val="3683"/>
              </a:lnSpc>
            </a:pPr>
            <a:r>
              <a:rPr lang="en-US" sz="2631">
                <a:solidFill>
                  <a:srgbClr val="FFFFFF"/>
                </a:solidFill>
                <a:latin typeface="Canva Sans"/>
                <a:ea typeface="Canva Sans"/>
                <a:cs typeface="Canva Sans"/>
                <a:sym typeface="Canva Sans"/>
              </a:rPr>
              <a:t>can be controlled using voice commands via Alexa or Google Assistant. The                               </a:t>
            </a:r>
          </a:p>
          <a:p>
            <a:pPr algn="ctr">
              <a:lnSpc>
                <a:spcPts val="3683"/>
              </a:lnSpc>
            </a:pPr>
            <a:r>
              <a:rPr lang="en-US" sz="2631">
                <a:solidFill>
                  <a:srgbClr val="FFFFFF"/>
                </a:solidFill>
                <a:latin typeface="Canva Sans"/>
                <a:ea typeface="Canva Sans"/>
                <a:cs typeface="Canva Sans"/>
                <a:sym typeface="Canva Sans"/>
              </a:rPr>
              <a:t>        system will utilize Arduino microcontroller technology along with an IR Treansmitter                    </a:t>
            </a:r>
          </a:p>
          <a:p>
            <a:pPr algn="ctr">
              <a:lnSpc>
                <a:spcPts val="3683"/>
              </a:lnSpc>
            </a:pPr>
            <a:r>
              <a:rPr lang="en-US" sz="2631">
                <a:solidFill>
                  <a:srgbClr val="FFFFFF"/>
                </a:solidFill>
                <a:latin typeface="Canva Sans"/>
                <a:ea typeface="Canva Sans"/>
                <a:cs typeface="Canva Sans"/>
                <a:sym typeface="Canva Sans"/>
              </a:rPr>
              <a:t>  module and Wi-Fi connectivity to enable users to remotely control infrared devices               </a:t>
            </a:r>
          </a:p>
          <a:p>
            <a:pPr algn="ctr">
              <a:lnSpc>
                <a:spcPts val="3683"/>
              </a:lnSpc>
            </a:pPr>
            <a:r>
              <a:rPr lang="en-US" sz="2631">
                <a:solidFill>
                  <a:srgbClr val="FFFFFF"/>
                </a:solidFill>
                <a:latin typeface="Canva Sans"/>
                <a:ea typeface="Canva Sans"/>
                <a:cs typeface="Canva Sans"/>
                <a:sym typeface="Canva Sans"/>
              </a:rPr>
              <a:t>such as TVs, air conditioners, and audio systems using voice commands.                                   </a:t>
            </a:r>
          </a:p>
          <a:p>
            <a:pPr algn="ctr">
              <a:lnSpc>
                <a:spcPts val="3683"/>
              </a:lnSpc>
            </a:pPr>
            <a:endParaRPr lang="en-US" sz="2631">
              <a:solidFill>
                <a:srgbClr val="FFFFFF"/>
              </a:solidFill>
              <a:latin typeface="Canva Sans"/>
              <a:ea typeface="Canva Sans"/>
              <a:cs typeface="Canva Sans"/>
              <a:sym typeface="Canva Sans"/>
            </a:endParaRPr>
          </a:p>
          <a:p>
            <a:pPr algn="ctr">
              <a:lnSpc>
                <a:spcPts val="3683"/>
              </a:lnSpc>
            </a:pPr>
            <a:endParaRPr lang="en-US" sz="2631">
              <a:solidFill>
                <a:srgbClr val="FFFFFF"/>
              </a:solidFill>
              <a:latin typeface="Canva Sans"/>
              <a:ea typeface="Canva Sans"/>
              <a:cs typeface="Canva Sans"/>
              <a:sym typeface="Canva Sans"/>
            </a:endParaRPr>
          </a:p>
          <a:p>
            <a:pPr algn="ctr">
              <a:lnSpc>
                <a:spcPts val="3683"/>
              </a:lnSpc>
            </a:pPr>
            <a:endParaRPr lang="en-US" sz="2631">
              <a:solidFill>
                <a:srgbClr val="FFFFFF"/>
              </a:solidFill>
              <a:latin typeface="Canva Sans"/>
              <a:ea typeface="Canva Sans"/>
              <a:cs typeface="Canva Sans"/>
              <a:sym typeface="Canva Sans"/>
            </a:endParaRPr>
          </a:p>
          <a:p>
            <a:pPr algn="ctr">
              <a:lnSpc>
                <a:spcPts val="3683"/>
              </a:lnSpc>
            </a:pPr>
            <a:endParaRPr lang="en-US" sz="2631">
              <a:solidFill>
                <a:srgbClr val="FFFFFF"/>
              </a:solidFill>
              <a:latin typeface="Canva Sans"/>
              <a:ea typeface="Canva Sans"/>
              <a:cs typeface="Canva Sans"/>
              <a:sym typeface="Canva Sans"/>
            </a:endParaRPr>
          </a:p>
          <a:p>
            <a:pPr algn="ctr">
              <a:lnSpc>
                <a:spcPts val="3683"/>
              </a:lnSpc>
            </a:pPr>
            <a:endParaRPr lang="en-US" sz="2631">
              <a:solidFill>
                <a:srgbClr val="FFFFFF"/>
              </a:solidFill>
              <a:latin typeface="Canva Sans"/>
              <a:ea typeface="Canva Sans"/>
              <a:cs typeface="Canva Sans"/>
              <a:sym typeface="Canva Sans"/>
            </a:endParaRPr>
          </a:p>
          <a:p>
            <a:pPr algn="ctr">
              <a:lnSpc>
                <a:spcPts val="3683"/>
              </a:lnSpc>
            </a:pPr>
            <a:endParaRPr lang="en-US" sz="2631">
              <a:solidFill>
                <a:srgbClr val="FFFFFF"/>
              </a:solidFill>
              <a:latin typeface="Canva Sans"/>
              <a:ea typeface="Canva Sans"/>
              <a:cs typeface="Canva Sans"/>
              <a:sym typeface="Canva Sans"/>
            </a:endParaRPr>
          </a:p>
        </p:txBody>
      </p:sp>
      <p:sp>
        <p:nvSpPr>
          <p:cNvPr id="17" name="TextBox 17"/>
          <p:cNvSpPr txBox="1"/>
          <p:nvPr/>
        </p:nvSpPr>
        <p:spPr>
          <a:xfrm>
            <a:off x="430935" y="42629"/>
            <a:ext cx="17069277" cy="986071"/>
          </a:xfrm>
          <a:prstGeom prst="rect">
            <a:avLst/>
          </a:prstGeom>
        </p:spPr>
        <p:txBody>
          <a:bodyPr lIns="0" tIns="0" rIns="0" bIns="0" rtlCol="0" anchor="t">
            <a:spAutoFit/>
          </a:bodyPr>
          <a:lstStyle/>
          <a:p>
            <a:pPr algn="ctr">
              <a:lnSpc>
                <a:spcPts val="8124"/>
              </a:lnSpc>
            </a:pPr>
            <a:r>
              <a:rPr lang="en-US" sz="5803" b="1">
                <a:solidFill>
                  <a:srgbClr val="FFFFFF"/>
                </a:solidFill>
                <a:latin typeface="Canva Sans Bold"/>
                <a:ea typeface="Canva Sans Bold"/>
                <a:cs typeface="Canva Sans Bold"/>
                <a:sym typeface="Canva Sans Bold"/>
              </a:rPr>
              <a:t>IR BLASTER WITH (ALEXA/GOOGLE ASSISTANT)</a:t>
            </a:r>
          </a:p>
        </p:txBody>
      </p:sp>
      <p:sp>
        <p:nvSpPr>
          <p:cNvPr id="18" name="TextBox 18"/>
          <p:cNvSpPr txBox="1"/>
          <p:nvPr/>
        </p:nvSpPr>
        <p:spPr>
          <a:xfrm>
            <a:off x="430935" y="1413641"/>
            <a:ext cx="5239464"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PROBLEM STATEMENT :-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72057" y="933450"/>
            <a:ext cx="5647743" cy="874214"/>
          </a:xfrm>
          <a:prstGeom prst="rect">
            <a:avLst/>
          </a:prstGeom>
        </p:spPr>
        <p:txBody>
          <a:bodyPr wrap="square" lIns="0" tIns="0" rIns="0" bIns="0" rtlCol="0" anchor="t">
            <a:spAutoFit/>
          </a:bodyPr>
          <a:lstStyle/>
          <a:p>
            <a:pPr algn="ctr">
              <a:lnSpc>
                <a:spcPts val="7279"/>
              </a:lnSpc>
            </a:pPr>
            <a:r>
              <a:rPr lang="en-US" sz="5199" b="1" dirty="0">
                <a:solidFill>
                  <a:srgbClr val="E6E6E4"/>
                </a:solidFill>
                <a:latin typeface="Canva Sans Bold"/>
                <a:ea typeface="Canva Sans Bold"/>
                <a:cs typeface="Canva Sans Bold"/>
                <a:sym typeface="Canva Sans Bold"/>
              </a:rPr>
              <a:t>REQUIREMENTS</a:t>
            </a:r>
          </a:p>
        </p:txBody>
      </p:sp>
      <p:sp>
        <p:nvSpPr>
          <p:cNvPr id="3" name="TextBox 3"/>
          <p:cNvSpPr txBox="1"/>
          <p:nvPr/>
        </p:nvSpPr>
        <p:spPr>
          <a:xfrm>
            <a:off x="372057" y="2263140"/>
            <a:ext cx="16230600" cy="6656070"/>
          </a:xfrm>
          <a:prstGeom prst="rect">
            <a:avLst/>
          </a:prstGeom>
        </p:spPr>
        <p:txBody>
          <a:bodyPr lIns="0" tIns="0" rIns="0" bIns="0" rtlCol="0" anchor="t">
            <a:spAutoFit/>
          </a:bodyPr>
          <a:lstStyle/>
          <a:p>
            <a:pPr algn="l">
              <a:lnSpc>
                <a:spcPts val="3780"/>
              </a:lnSpc>
            </a:pPr>
            <a:r>
              <a:rPr lang="en-US" sz="2700">
                <a:solidFill>
                  <a:srgbClr val="E6E6E4"/>
                </a:solidFill>
                <a:latin typeface="Canva Sans"/>
                <a:ea typeface="Canva Sans"/>
                <a:cs typeface="Canva Sans"/>
                <a:sym typeface="Canva Sans"/>
              </a:rPr>
              <a:t>Arduino Board</a:t>
            </a:r>
          </a:p>
          <a:p>
            <a:pPr algn="l">
              <a:lnSpc>
                <a:spcPts val="3780"/>
              </a:lnSpc>
            </a:pPr>
            <a:endParaRPr lang="en-US" sz="2700">
              <a:solidFill>
                <a:srgbClr val="E6E6E4"/>
              </a:solidFill>
              <a:latin typeface="Canva Sans"/>
              <a:ea typeface="Canva Sans"/>
              <a:cs typeface="Canva Sans"/>
              <a:sym typeface="Canva Sans"/>
            </a:endParaRPr>
          </a:p>
          <a:p>
            <a:pPr algn="l">
              <a:lnSpc>
                <a:spcPts val="3780"/>
              </a:lnSpc>
            </a:pPr>
            <a:r>
              <a:rPr lang="en-US" sz="2700">
                <a:solidFill>
                  <a:srgbClr val="E6E6E4"/>
                </a:solidFill>
                <a:latin typeface="Canva Sans"/>
                <a:ea typeface="Canva Sans"/>
                <a:cs typeface="Canva Sans"/>
                <a:sym typeface="Canva Sans"/>
              </a:rPr>
              <a:t>IR Transmitter Module: Integrate an IR transmitter module (e.g., TSOP38238) with the Arduino to emit infrared signals for controlling various IR devices such as TVs, air conditioners, or audio systems.</a:t>
            </a:r>
          </a:p>
          <a:p>
            <a:pPr algn="l">
              <a:lnSpc>
                <a:spcPts val="3780"/>
              </a:lnSpc>
            </a:pPr>
            <a:endParaRPr lang="en-US" sz="2700">
              <a:solidFill>
                <a:srgbClr val="E6E6E4"/>
              </a:solidFill>
              <a:latin typeface="Canva Sans"/>
              <a:ea typeface="Canva Sans"/>
              <a:cs typeface="Canva Sans"/>
              <a:sym typeface="Canva Sans"/>
            </a:endParaRPr>
          </a:p>
          <a:p>
            <a:pPr algn="l">
              <a:lnSpc>
                <a:spcPts val="3780"/>
              </a:lnSpc>
            </a:pPr>
            <a:r>
              <a:rPr lang="en-US" sz="2700">
                <a:solidFill>
                  <a:srgbClr val="E6E6E4"/>
                </a:solidFill>
                <a:latin typeface="Canva Sans"/>
                <a:ea typeface="Canva Sans"/>
                <a:cs typeface="Canva Sans"/>
                <a:sym typeface="Canva Sans"/>
              </a:rPr>
              <a:t>Wi-Fi Module: Incorporate a Wi-Fi module (e.g., ESP8266 or ESP32) with the Arduino to enable internet connectivity and communication with Alexa or Google Assistant.</a:t>
            </a:r>
          </a:p>
          <a:p>
            <a:pPr algn="l">
              <a:lnSpc>
                <a:spcPts val="3780"/>
              </a:lnSpc>
            </a:pPr>
            <a:endParaRPr lang="en-US" sz="2700">
              <a:solidFill>
                <a:srgbClr val="E6E6E4"/>
              </a:solidFill>
              <a:latin typeface="Canva Sans"/>
              <a:ea typeface="Canva Sans"/>
              <a:cs typeface="Canva Sans"/>
              <a:sym typeface="Canva Sans"/>
            </a:endParaRPr>
          </a:p>
          <a:p>
            <a:pPr algn="l">
              <a:lnSpc>
                <a:spcPts val="3780"/>
              </a:lnSpc>
            </a:pPr>
            <a:r>
              <a:rPr lang="en-US" sz="2700">
                <a:solidFill>
                  <a:srgbClr val="E6E6E4"/>
                </a:solidFill>
                <a:latin typeface="Canva Sans"/>
                <a:ea typeface="Canva Sans"/>
                <a:cs typeface="Canva Sans"/>
                <a:sym typeface="Canva Sans"/>
              </a:rPr>
              <a:t>Alexa Skills/Google Actions Integration: Develop software integration with Alexa Skills or Google Actions to enable voice control of the IR blaster system via Alexa or Google Assistant-enabled devices.</a:t>
            </a:r>
          </a:p>
          <a:p>
            <a:pPr algn="l">
              <a:lnSpc>
                <a:spcPts val="3780"/>
              </a:lnSpc>
            </a:pPr>
            <a:endParaRPr lang="en-US" sz="2700">
              <a:solidFill>
                <a:srgbClr val="E6E6E4"/>
              </a:solidFill>
              <a:latin typeface="Canva Sans"/>
              <a:ea typeface="Canva Sans"/>
              <a:cs typeface="Canva Sans"/>
              <a:sym typeface="Canva Sans"/>
            </a:endParaRPr>
          </a:p>
          <a:p>
            <a:pPr algn="l">
              <a:lnSpc>
                <a:spcPts val="3780"/>
              </a:lnSpc>
            </a:pPr>
            <a:r>
              <a:rPr lang="en-US" sz="2700">
                <a:solidFill>
                  <a:srgbClr val="E6E6E4"/>
                </a:solidFill>
                <a:latin typeface="Canva Sans"/>
                <a:ea typeface="Canva Sans"/>
                <a:cs typeface="Canva Sans"/>
                <a:sym typeface="Canva Sans"/>
              </a:rPr>
              <a:t>Power supply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5993373" y="-5458262"/>
            <a:ext cx="10196686" cy="10196686"/>
          </a:xfrm>
          <a:custGeom>
            <a:avLst/>
            <a:gdLst/>
            <a:ahLst/>
            <a:cxnLst/>
            <a:rect l="l" t="t" r="r" b="b"/>
            <a:pathLst>
              <a:path w="10196686" h="10196686">
                <a:moveTo>
                  <a:pt x="0" y="0"/>
                </a:moveTo>
                <a:lnTo>
                  <a:pt x="10196686" y="0"/>
                </a:lnTo>
                <a:lnTo>
                  <a:pt x="10196686" y="10196685"/>
                </a:lnTo>
                <a:lnTo>
                  <a:pt x="0" y="10196685"/>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4697329" y="6667836"/>
            <a:ext cx="8414387" cy="8414387"/>
          </a:xfrm>
          <a:custGeom>
            <a:avLst/>
            <a:gdLst/>
            <a:ahLst/>
            <a:cxnLst/>
            <a:rect l="l" t="t" r="r" b="b"/>
            <a:pathLst>
              <a:path w="8414387" h="8414387">
                <a:moveTo>
                  <a:pt x="0" y="0"/>
                </a:moveTo>
                <a:lnTo>
                  <a:pt x="8414387" y="0"/>
                </a:lnTo>
                <a:lnTo>
                  <a:pt x="8414387" y="8414387"/>
                </a:lnTo>
                <a:lnTo>
                  <a:pt x="0" y="8414387"/>
                </a:lnTo>
                <a:lnTo>
                  <a:pt x="0" y="0"/>
                </a:lnTo>
                <a:close/>
              </a:path>
            </a:pathLst>
          </a:custGeom>
          <a:blipFill>
            <a:blip r:embed="rId4">
              <a:alphaModFix amt="29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383541" y="933450"/>
            <a:ext cx="7018377"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PROJECT OBJECTIVE </a:t>
            </a:r>
          </a:p>
        </p:txBody>
      </p:sp>
      <p:sp>
        <p:nvSpPr>
          <p:cNvPr id="5" name="TextBox 5"/>
          <p:cNvSpPr txBox="1"/>
          <p:nvPr/>
        </p:nvSpPr>
        <p:spPr>
          <a:xfrm>
            <a:off x="383541" y="2341399"/>
            <a:ext cx="17904459" cy="5039361"/>
          </a:xfrm>
          <a:prstGeom prst="rect">
            <a:avLst/>
          </a:prstGeom>
        </p:spPr>
        <p:txBody>
          <a:bodyPr lIns="0" tIns="0" rIns="0" bIns="0" rtlCol="0" anchor="t">
            <a:spAutoFit/>
          </a:bodyPr>
          <a:lstStyle/>
          <a:p>
            <a:pPr algn="l">
              <a:lnSpc>
                <a:spcPts val="5739"/>
              </a:lnSpc>
            </a:pPr>
            <a:r>
              <a:rPr lang="en-US" sz="4099">
                <a:solidFill>
                  <a:srgbClr val="FFFFFF"/>
                </a:solidFill>
                <a:latin typeface="Canva Sans"/>
                <a:ea typeface="Canva Sans"/>
                <a:cs typeface="Canva Sans"/>
                <a:sym typeface="Canva Sans"/>
              </a:rPr>
              <a:t>The Objective of this project is to make an Arduino-based IR blaster system that allows users to control IR-enabled devices (like TVs, air conditioners, and audio systems) using voice commands via Alexa or Google Assistant. The system integrates an IR transmitter module with an Arduino microcontroller, a Wi-Fi module for internet connectivity, and custom software to interface with Alexa or Google Assistant-enabled devices.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761035" y="3067326"/>
            <a:ext cx="6670500" cy="6270270"/>
          </a:xfrm>
          <a:custGeom>
            <a:avLst/>
            <a:gdLst/>
            <a:ahLst/>
            <a:cxnLst/>
            <a:rect l="l" t="t" r="r" b="b"/>
            <a:pathLst>
              <a:path w="6670500" h="6270270">
                <a:moveTo>
                  <a:pt x="0" y="0"/>
                </a:moveTo>
                <a:lnTo>
                  <a:pt x="6670501" y="0"/>
                </a:lnTo>
                <a:lnTo>
                  <a:pt x="6670501" y="6270271"/>
                </a:lnTo>
                <a:lnTo>
                  <a:pt x="0" y="6270271"/>
                </a:lnTo>
                <a:lnTo>
                  <a:pt x="0" y="0"/>
                </a:lnTo>
                <a:close/>
              </a:path>
            </a:pathLst>
          </a:custGeom>
          <a:blipFill>
            <a:blip r:embed="rId2"/>
            <a:stretch>
              <a:fillRect/>
            </a:stretch>
          </a:blipFill>
        </p:spPr>
      </p:sp>
      <p:sp>
        <p:nvSpPr>
          <p:cNvPr id="3" name="TextBox 3"/>
          <p:cNvSpPr txBox="1"/>
          <p:nvPr/>
        </p:nvSpPr>
        <p:spPr>
          <a:xfrm>
            <a:off x="828267" y="323911"/>
            <a:ext cx="5572953" cy="1266703"/>
          </a:xfrm>
          <a:prstGeom prst="rect">
            <a:avLst/>
          </a:prstGeom>
        </p:spPr>
        <p:txBody>
          <a:bodyPr lIns="0" tIns="0" rIns="0" bIns="0" rtlCol="0" anchor="t">
            <a:spAutoFit/>
          </a:bodyPr>
          <a:lstStyle/>
          <a:p>
            <a:pPr algn="ctr">
              <a:lnSpc>
                <a:spcPts val="10332"/>
              </a:lnSpc>
            </a:pPr>
            <a:r>
              <a:rPr lang="en-US" sz="7380" b="1">
                <a:solidFill>
                  <a:srgbClr val="FFFFFF"/>
                </a:solidFill>
                <a:latin typeface="Canva Sans Bold"/>
                <a:ea typeface="Canva Sans Bold"/>
                <a:cs typeface="Canva Sans Bold"/>
                <a:sym typeface="Canva Sans Bold"/>
              </a:rPr>
              <a:t>Project Plan</a:t>
            </a:r>
          </a:p>
        </p:txBody>
      </p:sp>
      <p:sp>
        <p:nvSpPr>
          <p:cNvPr id="4" name="TextBox 4"/>
          <p:cNvSpPr txBox="1"/>
          <p:nvPr/>
        </p:nvSpPr>
        <p:spPr>
          <a:xfrm>
            <a:off x="0" y="1523939"/>
            <a:ext cx="18288000" cy="1180465"/>
          </a:xfrm>
          <a:prstGeom prst="rect">
            <a:avLst/>
          </a:prstGeom>
        </p:spPr>
        <p:txBody>
          <a:bodyPr lIns="0" tIns="0" rIns="0" bIns="0" rtlCol="0" anchor="t">
            <a:spAutoFit/>
          </a:bodyPr>
          <a:lstStyle/>
          <a:p>
            <a:pPr algn="ctr">
              <a:lnSpc>
                <a:spcPts val="4759"/>
              </a:lnSpc>
            </a:pPr>
            <a:r>
              <a:rPr lang="en-US" sz="3399">
                <a:solidFill>
                  <a:srgbClr val="FFFFFF"/>
                </a:solidFill>
                <a:latin typeface="Canva Sans"/>
                <a:ea typeface="Canva Sans"/>
                <a:cs typeface="Canva Sans"/>
                <a:sym typeface="Canva Sans"/>
              </a:rPr>
              <a:t>In the project,after getting all the components we make the system setup and do the programming as follows:</a:t>
            </a:r>
          </a:p>
        </p:txBody>
      </p:sp>
      <p:sp>
        <p:nvSpPr>
          <p:cNvPr id="5" name="TextBox 5"/>
          <p:cNvSpPr txBox="1"/>
          <p:nvPr/>
        </p:nvSpPr>
        <p:spPr>
          <a:xfrm>
            <a:off x="200433" y="3625678"/>
            <a:ext cx="9653845" cy="5058317"/>
          </a:xfrm>
          <a:prstGeom prst="rect">
            <a:avLst/>
          </a:prstGeom>
        </p:spPr>
        <p:txBody>
          <a:bodyPr lIns="0" tIns="0" rIns="0" bIns="0" rtlCol="0" anchor="t">
            <a:spAutoFit/>
          </a:bodyPr>
          <a:lstStyle/>
          <a:p>
            <a:pPr algn="ctr">
              <a:lnSpc>
                <a:spcPts val="4975"/>
              </a:lnSpc>
            </a:pPr>
            <a:r>
              <a:rPr lang="en-US" sz="3553" b="1" spc="-71">
                <a:solidFill>
                  <a:srgbClr val="FFFFFF"/>
                </a:solidFill>
                <a:latin typeface="Poppins Bold"/>
                <a:ea typeface="Poppins Bold"/>
                <a:cs typeface="Poppins Bold"/>
                <a:sym typeface="Poppins Bold"/>
              </a:rPr>
              <a:t>Circuit design and Assembly</a:t>
            </a:r>
          </a:p>
          <a:p>
            <a:pPr marL="680880" lvl="1" indent="-340440" algn="l">
              <a:lnSpc>
                <a:spcPts val="4415"/>
              </a:lnSpc>
              <a:buFont typeface="Arial"/>
              <a:buChar char="•"/>
            </a:pPr>
            <a:r>
              <a:rPr lang="en-US" sz="3153" spc="-63">
                <a:solidFill>
                  <a:srgbClr val="FFFFFF"/>
                </a:solidFill>
                <a:latin typeface="Poppins"/>
                <a:ea typeface="Poppins"/>
                <a:cs typeface="Poppins"/>
                <a:sym typeface="Poppins"/>
              </a:rPr>
              <a:t>IR TRANSMITTER CIRCUIT: Connect the IR LED to the Arduino.</a:t>
            </a:r>
          </a:p>
          <a:p>
            <a:pPr marL="680880" lvl="1" indent="-340440" algn="l">
              <a:lnSpc>
                <a:spcPts val="4415"/>
              </a:lnSpc>
              <a:buFont typeface="Arial"/>
              <a:buChar char="•"/>
            </a:pPr>
            <a:r>
              <a:rPr lang="en-US" sz="3153" spc="-63">
                <a:solidFill>
                  <a:srgbClr val="FFFFFF"/>
                </a:solidFill>
                <a:latin typeface="Poppins"/>
                <a:ea typeface="Poppins"/>
                <a:cs typeface="Poppins"/>
                <a:sym typeface="Poppins"/>
              </a:rPr>
              <a:t>WI FI MODULE SETUP: Connect the ESP32 to the arduino for internet access.</a:t>
            </a:r>
          </a:p>
          <a:p>
            <a:pPr marL="680880" lvl="1" indent="-340440" algn="l">
              <a:lnSpc>
                <a:spcPts val="4415"/>
              </a:lnSpc>
              <a:buFont typeface="Arial"/>
              <a:buChar char="•"/>
            </a:pPr>
            <a:r>
              <a:rPr lang="en-US" sz="3153" spc="-63">
                <a:solidFill>
                  <a:srgbClr val="FFFFFF"/>
                </a:solidFill>
                <a:latin typeface="Poppins"/>
                <a:ea typeface="Poppins"/>
                <a:cs typeface="Poppins"/>
                <a:sym typeface="Poppins"/>
              </a:rPr>
              <a:t> IR Receiver: Connect the IR receiver module to capture device remote signals</a:t>
            </a:r>
          </a:p>
          <a:p>
            <a:pPr marL="680880" lvl="1" indent="-340440" algn="l">
              <a:lnSpc>
                <a:spcPts val="4415"/>
              </a:lnSpc>
              <a:buFont typeface="Arial"/>
              <a:buChar char="•"/>
            </a:pPr>
            <a:r>
              <a:rPr lang="en-US" sz="3153" spc="-63">
                <a:solidFill>
                  <a:srgbClr val="FFFFFF"/>
                </a:solidFill>
                <a:latin typeface="Poppins"/>
                <a:ea typeface="Poppins"/>
                <a:cs typeface="Poppins"/>
                <a:sym typeface="Poppins"/>
              </a:rPr>
              <a:t>Ensure everything is powered properly using the correct power supply.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8456186" y="4324978"/>
            <a:ext cx="9350436" cy="5683020"/>
          </a:xfrm>
          <a:custGeom>
            <a:avLst/>
            <a:gdLst/>
            <a:ahLst/>
            <a:cxnLst/>
            <a:rect l="l" t="t" r="r" b="b"/>
            <a:pathLst>
              <a:path w="9350436" h="5683020">
                <a:moveTo>
                  <a:pt x="0" y="0"/>
                </a:moveTo>
                <a:lnTo>
                  <a:pt x="9350435" y="0"/>
                </a:lnTo>
                <a:lnTo>
                  <a:pt x="9350435" y="5683020"/>
                </a:lnTo>
                <a:lnTo>
                  <a:pt x="0" y="5683020"/>
                </a:lnTo>
                <a:lnTo>
                  <a:pt x="0" y="0"/>
                </a:lnTo>
                <a:close/>
              </a:path>
            </a:pathLst>
          </a:custGeom>
          <a:blipFill>
            <a:blip r:embed="rId2"/>
            <a:stretch>
              <a:fillRect l="-3232"/>
            </a:stretch>
          </a:blipFill>
        </p:spPr>
      </p:sp>
      <p:sp>
        <p:nvSpPr>
          <p:cNvPr id="3" name="TextBox 3"/>
          <p:cNvSpPr txBox="1"/>
          <p:nvPr/>
        </p:nvSpPr>
        <p:spPr>
          <a:xfrm>
            <a:off x="0" y="4258303"/>
            <a:ext cx="9739298" cy="1687829"/>
          </a:xfrm>
          <a:prstGeom prst="rect">
            <a:avLst/>
          </a:prstGeom>
        </p:spPr>
        <p:txBody>
          <a:bodyPr lIns="0" tIns="0" rIns="0" bIns="0" rtlCol="0" anchor="t">
            <a:spAutoFit/>
          </a:bodyPr>
          <a:lstStyle/>
          <a:p>
            <a:pPr algn="ctr">
              <a:lnSpc>
                <a:spcPts val="4900"/>
              </a:lnSpc>
            </a:pPr>
            <a:r>
              <a:rPr lang="en-US" sz="3500" b="1">
                <a:solidFill>
                  <a:srgbClr val="FFFFFF"/>
                </a:solidFill>
                <a:latin typeface="Canva Sans Bold"/>
                <a:ea typeface="Canva Sans Bold"/>
                <a:cs typeface="Canva Sans Bold"/>
                <a:sym typeface="Canva Sans Bold"/>
              </a:rPr>
              <a:t>Store Device Codes</a:t>
            </a:r>
          </a:p>
          <a:p>
            <a:pPr marL="669301" lvl="1" indent="-334650" algn="l">
              <a:lnSpc>
                <a:spcPts val="4340"/>
              </a:lnSpc>
              <a:buFont typeface="Arial"/>
              <a:buChar char="•"/>
            </a:pPr>
            <a:r>
              <a:rPr lang="en-US" sz="3100">
                <a:solidFill>
                  <a:srgbClr val="FFFFFF"/>
                </a:solidFill>
                <a:latin typeface="Canva Sans"/>
                <a:ea typeface="Canva Sans"/>
                <a:cs typeface="Canva Sans"/>
                <a:sym typeface="Canva Sans"/>
              </a:rPr>
              <a:t>Record and store the IR codes of various devices in your Arduino sketch.</a:t>
            </a:r>
          </a:p>
        </p:txBody>
      </p:sp>
      <p:sp>
        <p:nvSpPr>
          <p:cNvPr id="4" name="TextBox 4"/>
          <p:cNvSpPr txBox="1"/>
          <p:nvPr/>
        </p:nvSpPr>
        <p:spPr>
          <a:xfrm>
            <a:off x="0" y="14312"/>
            <a:ext cx="17806621" cy="4180840"/>
          </a:xfrm>
          <a:prstGeom prst="rect">
            <a:avLst/>
          </a:prstGeom>
        </p:spPr>
        <p:txBody>
          <a:bodyPr lIns="0" tIns="0" rIns="0" bIns="0" rtlCol="0" anchor="t">
            <a:spAutoFit/>
          </a:bodyPr>
          <a:lstStyle/>
          <a:p>
            <a:pPr algn="ctr">
              <a:lnSpc>
                <a:spcPts val="4759"/>
              </a:lnSpc>
            </a:pPr>
            <a:r>
              <a:rPr lang="en-US" sz="3399" spc="-67">
                <a:solidFill>
                  <a:srgbClr val="FFFFFF"/>
                </a:solidFill>
                <a:latin typeface="Canva Sans"/>
                <a:ea typeface="Canva Sans"/>
                <a:cs typeface="Canva Sans"/>
                <a:sym typeface="Canva Sans"/>
              </a:rPr>
              <a:t> </a:t>
            </a:r>
            <a:r>
              <a:rPr lang="en-US" sz="3399" b="1" spc="-67">
                <a:solidFill>
                  <a:srgbClr val="FFFFFF"/>
                </a:solidFill>
                <a:latin typeface="Canva Sans Bold"/>
                <a:ea typeface="Canva Sans Bold"/>
                <a:cs typeface="Canva Sans Bold"/>
                <a:sym typeface="Canva Sans Bold"/>
              </a:rPr>
              <a:t> Write Code</a:t>
            </a:r>
          </a:p>
          <a:p>
            <a:pPr marL="734059" lvl="1" indent="-367030" algn="l">
              <a:lnSpc>
                <a:spcPts val="4759"/>
              </a:lnSpc>
              <a:buFont typeface="Arial"/>
              <a:buChar char="•"/>
            </a:pPr>
            <a:r>
              <a:rPr lang="en-US" sz="3399">
                <a:solidFill>
                  <a:srgbClr val="FFFFFF"/>
                </a:solidFill>
                <a:latin typeface="Canva Sans"/>
                <a:ea typeface="Canva Sans"/>
                <a:cs typeface="Canva Sans"/>
                <a:sym typeface="Canva Sans"/>
              </a:rPr>
              <a:t> IR Blaster Code: Use the IRremote library for sending/receiving IR codes.Write functions to transmit the stored IR codes of devices.</a:t>
            </a:r>
          </a:p>
          <a:p>
            <a:pPr marL="734059" lvl="1" indent="-367030" algn="l">
              <a:lnSpc>
                <a:spcPts val="4759"/>
              </a:lnSpc>
              <a:buFont typeface="Arial"/>
              <a:buChar char="•"/>
            </a:pPr>
            <a:r>
              <a:rPr lang="en-US" sz="3399">
                <a:solidFill>
                  <a:srgbClr val="FFFFFF"/>
                </a:solidFill>
                <a:latin typeface="Canva Sans"/>
                <a:ea typeface="Canva Sans"/>
                <a:cs typeface="Canva Sans"/>
                <a:sym typeface="Canva Sans"/>
              </a:rPr>
              <a:t>Wi-Fi &amp; Cloud Communication: Set up the ESP8266/ESP32 to connect to Wi-Fi. Use software for communication between alexa/google assistant and arduino and IR Blaster system.</a:t>
            </a:r>
          </a:p>
          <a:p>
            <a:pPr algn="ctr">
              <a:lnSpc>
                <a:spcPts val="4759"/>
              </a:lnSpc>
            </a:pPr>
            <a:endParaRPr lang="en-US" sz="3399">
              <a:solidFill>
                <a:srgbClr val="FFFFFF"/>
              </a:solidFill>
              <a:latin typeface="Canva Sans"/>
              <a:ea typeface="Canva Sans"/>
              <a:cs typeface="Canva Sans"/>
              <a:sym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3533C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8273079" y="1437304"/>
            <a:ext cx="8754856" cy="6263693"/>
          </a:xfrm>
          <a:custGeom>
            <a:avLst/>
            <a:gdLst/>
            <a:ahLst/>
            <a:cxnLst/>
            <a:rect l="l" t="t" r="r" b="b"/>
            <a:pathLst>
              <a:path w="8754856" h="6263693">
                <a:moveTo>
                  <a:pt x="0" y="0"/>
                </a:moveTo>
                <a:lnTo>
                  <a:pt x="8754856" y="0"/>
                </a:lnTo>
                <a:lnTo>
                  <a:pt x="8754856" y="6263693"/>
                </a:lnTo>
                <a:lnTo>
                  <a:pt x="0" y="6263693"/>
                </a:lnTo>
                <a:lnTo>
                  <a:pt x="0" y="0"/>
                </a:lnTo>
                <a:close/>
              </a:path>
            </a:pathLst>
          </a:custGeom>
          <a:blipFill>
            <a:blip r:embed="rId2"/>
            <a:stretch>
              <a:fillRect l="-5569" r="-5569"/>
            </a:stretch>
          </a:blipFill>
        </p:spPr>
      </p:sp>
      <p:sp>
        <p:nvSpPr>
          <p:cNvPr id="3" name="TextBox 3"/>
          <p:cNvSpPr txBox="1"/>
          <p:nvPr/>
        </p:nvSpPr>
        <p:spPr>
          <a:xfrm>
            <a:off x="0" y="14312"/>
            <a:ext cx="8019461" cy="9831704"/>
          </a:xfrm>
          <a:prstGeom prst="rect">
            <a:avLst/>
          </a:prstGeom>
        </p:spPr>
        <p:txBody>
          <a:bodyPr lIns="0" tIns="0" rIns="0" bIns="0" rtlCol="0" anchor="t">
            <a:spAutoFit/>
          </a:bodyPr>
          <a:lstStyle/>
          <a:p>
            <a:pPr algn="ctr">
              <a:lnSpc>
                <a:spcPts val="4900"/>
              </a:lnSpc>
            </a:pPr>
            <a:r>
              <a:rPr lang="en-US" sz="3500" b="1">
                <a:solidFill>
                  <a:srgbClr val="FFFFFF"/>
                </a:solidFill>
                <a:latin typeface="Canva Sans Bold"/>
                <a:ea typeface="Canva Sans Bold"/>
                <a:cs typeface="Canva Sans Bold"/>
                <a:sym typeface="Canva Sans Bold"/>
              </a:rPr>
              <a:t>Set Up Alexa Skills/Google Actions</a:t>
            </a:r>
          </a:p>
          <a:p>
            <a:pPr marL="669301" lvl="1" indent="-334650" algn="just">
              <a:lnSpc>
                <a:spcPts val="4340"/>
              </a:lnSpc>
              <a:buFont typeface="Arial"/>
              <a:buChar char="•"/>
            </a:pPr>
            <a:r>
              <a:rPr lang="en-US" sz="3100" b="1">
                <a:solidFill>
                  <a:srgbClr val="FFFFFF"/>
                </a:solidFill>
                <a:latin typeface="Canva Sans Bold"/>
                <a:ea typeface="Canva Sans Bold"/>
                <a:cs typeface="Canva Sans Bold"/>
                <a:sym typeface="Canva Sans Bold"/>
              </a:rPr>
              <a:t>For Alexa:Create a custom Alexa skill using AWS Lambda and Amazon Developer Console.Connect it to your ESP8266/ESP32 via HTTP requests or Sinric Pro.</a:t>
            </a:r>
          </a:p>
          <a:p>
            <a:pPr marL="669301" lvl="1" indent="-334650" algn="just">
              <a:lnSpc>
                <a:spcPts val="4340"/>
              </a:lnSpc>
              <a:buFont typeface="Arial"/>
              <a:buChar char="•"/>
            </a:pPr>
            <a:r>
              <a:rPr lang="en-US" sz="3100" b="1">
                <a:solidFill>
                  <a:srgbClr val="FFFFFF"/>
                </a:solidFill>
                <a:latin typeface="Canva Sans Bold"/>
                <a:ea typeface="Canva Sans Bold"/>
                <a:cs typeface="Canva Sans Bold"/>
                <a:sym typeface="Canva Sans Bold"/>
              </a:rPr>
              <a:t>For Google Assistant:Create a custom action using Google Cloud Platform or use IFTTT to link voice commands to HTTP requests to your ESP8266/ESP32.</a:t>
            </a:r>
          </a:p>
          <a:p>
            <a:pPr marL="669301" lvl="1" indent="-334650" algn="just">
              <a:lnSpc>
                <a:spcPts val="4340"/>
              </a:lnSpc>
              <a:buFont typeface="Arial"/>
              <a:buChar char="•"/>
            </a:pPr>
            <a:r>
              <a:rPr lang="en-US" sz="3100" b="1">
                <a:solidFill>
                  <a:srgbClr val="FFFFFF"/>
                </a:solidFill>
                <a:latin typeface="Canva Sans Bold"/>
                <a:ea typeface="Canva Sans Bold"/>
                <a:cs typeface="Canva Sans Bold"/>
                <a:sym typeface="Canva Sans Bold"/>
              </a:rPr>
              <a:t>Write code on the Arduino to receive HTTP requests triggered by voice commands from Alexa or Google Assistant.</a:t>
            </a:r>
          </a:p>
          <a:p>
            <a:pPr marL="669301" lvl="1" indent="-334650" algn="just">
              <a:lnSpc>
                <a:spcPts val="4340"/>
              </a:lnSpc>
              <a:buFont typeface="Arial"/>
              <a:buChar char="•"/>
            </a:pPr>
            <a:r>
              <a:rPr lang="en-US" sz="3100" b="1">
                <a:solidFill>
                  <a:srgbClr val="FFFFFF"/>
                </a:solidFill>
                <a:latin typeface="Canva Sans Bold"/>
                <a:ea typeface="Canva Sans Bold"/>
                <a:cs typeface="Canva Sans Bold"/>
                <a:sym typeface="Canva Sans Bold"/>
              </a:rPr>
              <a:t>Program the Arduino to send specific IR signals when it receives these requests.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850</Words>
  <Application>Microsoft Office PowerPoint</Application>
  <PresentationFormat>Custom</PresentationFormat>
  <Paragraphs>88</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Poppins Bold</vt:lpstr>
      <vt:lpstr>Canva Sans Bold</vt:lpstr>
      <vt:lpstr>Arial</vt:lpstr>
      <vt:lpstr>Canva Sans</vt:lpstr>
      <vt:lpstr>Open Sans Extra Bold</vt:lpstr>
      <vt:lpstr>Poppins</vt:lpstr>
      <vt:lpstr>Calibri</vt:lpstr>
      <vt:lpstr>DM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 a subheading</dc:title>
  <dc:creator>Shubham shubham</dc:creator>
  <cp:lastModifiedBy>Shubham shubham</cp:lastModifiedBy>
  <cp:revision>2</cp:revision>
  <dcterms:created xsi:type="dcterms:W3CDTF">2006-08-16T00:00:00Z</dcterms:created>
  <dcterms:modified xsi:type="dcterms:W3CDTF">2024-10-14T10:43:49Z</dcterms:modified>
  <dc:identifier>DAGTdWYrEFY</dc:identifier>
</cp:coreProperties>
</file>

<file path=docProps/thumbnail.jpeg>
</file>